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96" r:id="rId3"/>
    <p:sldId id="258" r:id="rId4"/>
    <p:sldId id="260" r:id="rId5"/>
    <p:sldId id="257" r:id="rId6"/>
    <p:sldId id="259" r:id="rId7"/>
    <p:sldId id="270" r:id="rId8"/>
    <p:sldId id="261" r:id="rId9"/>
    <p:sldId id="262" r:id="rId10"/>
    <p:sldId id="263" r:id="rId11"/>
    <p:sldId id="264" r:id="rId12"/>
    <p:sldId id="265" r:id="rId13"/>
    <p:sldId id="276" r:id="rId14"/>
    <p:sldId id="277" r:id="rId15"/>
    <p:sldId id="278" r:id="rId16"/>
    <p:sldId id="266" r:id="rId17"/>
    <p:sldId id="273" r:id="rId18"/>
    <p:sldId id="274" r:id="rId19"/>
    <p:sldId id="267" r:id="rId20"/>
    <p:sldId id="275" r:id="rId21"/>
    <p:sldId id="292" r:id="rId22"/>
    <p:sldId id="279" r:id="rId23"/>
    <p:sldId id="280" r:id="rId24"/>
    <p:sldId id="281" r:id="rId25"/>
    <p:sldId id="282" r:id="rId26"/>
    <p:sldId id="290" r:id="rId27"/>
    <p:sldId id="271" r:id="rId28"/>
    <p:sldId id="268" r:id="rId29"/>
    <p:sldId id="272" r:id="rId30"/>
    <p:sldId id="283" r:id="rId31"/>
    <p:sldId id="284" r:id="rId32"/>
    <p:sldId id="287" r:id="rId33"/>
    <p:sldId id="288" r:id="rId34"/>
    <p:sldId id="289" r:id="rId35"/>
    <p:sldId id="293" r:id="rId36"/>
    <p:sldId id="294" r:id="rId37"/>
    <p:sldId id="295" r:id="rId38"/>
    <p:sldId id="285" r:id="rId39"/>
    <p:sldId id="291" r:id="rId40"/>
    <p:sldId id="286" r:id="rId4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7" d="100"/>
          <a:sy n="87" d="100"/>
        </p:scale>
        <p:origin x="-1050" y="-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6/5/2013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6/5/2013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6/5/2013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6/5/2013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6/5/2013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6/5/2013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6/5/2013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6/5/2013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6/5/2013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6/5/2013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6/5/2013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6/5/2013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wmv"/><Relationship Id="rId1" Type="http://schemas.microsoft.com/office/2007/relationships/media" Target="../media/media2.wmv"/><Relationship Id="rId5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wmv"/><Relationship Id="rId1" Type="http://schemas.microsoft.com/office/2007/relationships/media" Target="../media/media3.wmv"/><Relationship Id="rId5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wmv"/><Relationship Id="rId1" Type="http://schemas.microsoft.com/office/2007/relationships/media" Target="../media/media4.wmv"/><Relationship Id="rId5" Type="http://schemas.openxmlformats.org/officeDocument/2006/relationships/image" Target="../media/image12.emf"/><Relationship Id="rId4" Type="http://schemas.openxmlformats.org/officeDocument/2006/relationships/image" Target="../media/image1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wmv"/><Relationship Id="rId1" Type="http://schemas.microsoft.com/office/2007/relationships/media" Target="../media/media5.wmv"/><Relationship Id="rId5" Type="http://schemas.openxmlformats.org/officeDocument/2006/relationships/image" Target="../media/image13.png"/><Relationship Id="rId4" Type="http://schemas.openxmlformats.org/officeDocument/2006/relationships/image" Target="../media/image12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wmv"/><Relationship Id="rId1" Type="http://schemas.microsoft.com/office/2007/relationships/media" Target="../media/media6.wmv"/><Relationship Id="rId5" Type="http://schemas.openxmlformats.org/officeDocument/2006/relationships/image" Target="../media/image12.emf"/><Relationship Id="rId4" Type="http://schemas.openxmlformats.org/officeDocument/2006/relationships/image" Target="../media/image14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838200"/>
            <a:ext cx="8991600" cy="2438400"/>
          </a:xfrm>
        </p:spPr>
        <p:txBody>
          <a:bodyPr>
            <a:normAutofit/>
          </a:bodyPr>
          <a:lstStyle/>
          <a:p>
            <a:r>
              <a:rPr lang="en-US" dirty="0" smtClean="0"/>
              <a:t>Multi-Player Reach-Avoid Games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26572" y="3639234"/>
            <a:ext cx="8686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 smtClean="0">
                <a:solidFill>
                  <a:srgbClr val="00B0F0"/>
                </a:solidFill>
              </a:rPr>
              <a:t>Zhengyuan</a:t>
            </a:r>
            <a:r>
              <a:rPr lang="en-US" sz="3600" dirty="0" smtClean="0">
                <a:solidFill>
                  <a:srgbClr val="00B0F0"/>
                </a:solidFill>
              </a:rPr>
              <a:t> Zhou, Mo Chen and Claire Tomlin</a:t>
            </a:r>
            <a:endParaRPr lang="en-US" sz="36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4395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1524000"/>
            <a:ext cx="6172200" cy="3514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Guard a Path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4876800"/>
            <a:ext cx="8077200" cy="1752599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D chooses b as an anchor point and goes to b</a:t>
            </a:r>
          </a:p>
          <a:p>
            <a:r>
              <a:rPr lang="en-US" dirty="0" smtClean="0"/>
              <a:t>After D reaches b, D finds the projection image A’ of A on path </a:t>
            </a:r>
            <a:r>
              <a:rPr lang="en-US" dirty="0" err="1" smtClean="0"/>
              <a:t>ba</a:t>
            </a:r>
            <a:r>
              <a:rPr lang="en-US" dirty="0" smtClean="0"/>
              <a:t> (i.e. d(</a:t>
            </a:r>
            <a:r>
              <a:rPr lang="en-US" dirty="0" err="1" smtClean="0"/>
              <a:t>b,A</a:t>
            </a:r>
            <a:r>
              <a:rPr lang="en-US" dirty="0" smtClean="0"/>
              <a:t>’) = d(b, A))</a:t>
            </a:r>
            <a:endParaRPr lang="en-US" dirty="0"/>
          </a:p>
          <a:p>
            <a:r>
              <a:rPr lang="en-US" dirty="0" smtClean="0"/>
              <a:t>D goes after A’</a:t>
            </a:r>
            <a:endParaRPr lang="en-US" dirty="0"/>
          </a:p>
        </p:txBody>
      </p:sp>
      <p:sp>
        <p:nvSpPr>
          <p:cNvPr id="11" name="Oval 10"/>
          <p:cNvSpPr/>
          <p:nvPr/>
        </p:nvSpPr>
        <p:spPr>
          <a:xfrm>
            <a:off x="5410200" y="4419600"/>
            <a:ext cx="76200" cy="45719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2362200" y="4343400"/>
            <a:ext cx="76200" cy="45719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5562600" y="4191000"/>
            <a:ext cx="38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2514600" y="4158734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9418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But Guarding is not Enough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305800" cy="4678363"/>
          </a:xfrm>
        </p:spPr>
        <p:txBody>
          <a:bodyPr>
            <a:normAutofit/>
          </a:bodyPr>
          <a:lstStyle/>
          <a:p>
            <a:r>
              <a:rPr lang="en-US" dirty="0" smtClean="0"/>
              <a:t>A path is </a:t>
            </a:r>
            <a:r>
              <a:rPr lang="en-US" b="1" dirty="0"/>
              <a:t>defendable</a:t>
            </a:r>
            <a:r>
              <a:rPr lang="en-US" dirty="0"/>
              <a:t> if the defender has a feedback strategy to ensure </a:t>
            </a:r>
            <a:r>
              <a:rPr lang="en-US" dirty="0" smtClean="0"/>
              <a:t>that the </a:t>
            </a:r>
            <a:r>
              <a:rPr lang="en-US" dirty="0"/>
              <a:t>attacker </a:t>
            </a:r>
            <a:r>
              <a:rPr lang="en-US" dirty="0" smtClean="0"/>
              <a:t>does not the </a:t>
            </a:r>
            <a:r>
              <a:rPr lang="en-US" dirty="0"/>
              <a:t>path  </a:t>
            </a:r>
          </a:p>
          <a:p>
            <a:r>
              <a:rPr lang="en-US" dirty="0" smtClean="0"/>
              <a:t>Solving a path defense problem is as hard as solving a reach-avoid game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FF0000"/>
                </a:solidFill>
              </a:rPr>
              <a:t>Path defendable </a:t>
            </a:r>
            <a:r>
              <a:rPr lang="en-US" dirty="0" err="1" smtClean="0">
                <a:solidFill>
                  <a:srgbClr val="FF0000"/>
                </a:solidFill>
              </a:rPr>
              <a:t>iff</a:t>
            </a:r>
            <a:endParaRPr lang="en-US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FF0000"/>
                </a:solidFill>
              </a:rPr>
              <a:t>Region defendable</a:t>
            </a:r>
            <a:endParaRPr lang="en-US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dirty="0" smtClean="0"/>
              <a:t>    </a:t>
            </a:r>
            <a:endParaRPr lang="en-US" dirty="0"/>
          </a:p>
        </p:txBody>
      </p:sp>
      <p:grpSp>
        <p:nvGrpSpPr>
          <p:cNvPr id="21" name="Group 20"/>
          <p:cNvGrpSpPr/>
          <p:nvPr/>
        </p:nvGrpSpPr>
        <p:grpSpPr>
          <a:xfrm>
            <a:off x="3968877" y="4495800"/>
            <a:ext cx="5175123" cy="1884711"/>
            <a:chOff x="3968877" y="4495800"/>
            <a:chExt cx="5175123" cy="1884711"/>
          </a:xfrm>
        </p:grpSpPr>
        <p:grpSp>
          <p:nvGrpSpPr>
            <p:cNvPr id="20" name="Group 19"/>
            <p:cNvGrpSpPr/>
            <p:nvPr/>
          </p:nvGrpSpPr>
          <p:grpSpPr>
            <a:xfrm>
              <a:off x="3968877" y="4656637"/>
              <a:ext cx="3727323" cy="1723874"/>
              <a:chOff x="3968877" y="4656637"/>
              <a:chExt cx="3727323" cy="1723874"/>
            </a:xfrm>
          </p:grpSpPr>
          <p:sp>
            <p:nvSpPr>
              <p:cNvPr id="5" name="Freeform 4"/>
              <p:cNvSpPr/>
              <p:nvPr/>
            </p:nvSpPr>
            <p:spPr>
              <a:xfrm>
                <a:off x="3968877" y="4656637"/>
                <a:ext cx="3623235" cy="1723874"/>
              </a:xfrm>
              <a:custGeom>
                <a:avLst/>
                <a:gdLst>
                  <a:gd name="connsiteX0" fmla="*/ 701094 w 3623235"/>
                  <a:gd name="connsiteY0" fmla="*/ 546734 h 1723874"/>
                  <a:gd name="connsiteX1" fmla="*/ 2312180 w 3623235"/>
                  <a:gd name="connsiteY1" fmla="*/ 13334 h 1723874"/>
                  <a:gd name="connsiteX2" fmla="*/ 3618466 w 3623235"/>
                  <a:gd name="connsiteY2" fmla="*/ 1036592 h 1723874"/>
                  <a:gd name="connsiteX3" fmla="*/ 1844094 w 3623235"/>
                  <a:gd name="connsiteY3" fmla="*/ 1646192 h 1723874"/>
                  <a:gd name="connsiteX4" fmla="*/ 80609 w 3623235"/>
                  <a:gd name="connsiteY4" fmla="*/ 1678849 h 1723874"/>
                  <a:gd name="connsiteX5" fmla="*/ 309209 w 3623235"/>
                  <a:gd name="connsiteY5" fmla="*/ 1308734 h 1723874"/>
                  <a:gd name="connsiteX6" fmla="*/ 407180 w 3623235"/>
                  <a:gd name="connsiteY6" fmla="*/ 873306 h 1723874"/>
                  <a:gd name="connsiteX7" fmla="*/ 766409 w 3623235"/>
                  <a:gd name="connsiteY7" fmla="*/ 503192 h 17238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623235" h="1723874">
                    <a:moveTo>
                      <a:pt x="701094" y="546734"/>
                    </a:moveTo>
                    <a:cubicBezTo>
                      <a:pt x="1263522" y="239212"/>
                      <a:pt x="1825951" y="-68309"/>
                      <a:pt x="2312180" y="13334"/>
                    </a:cubicBezTo>
                    <a:cubicBezTo>
                      <a:pt x="2798409" y="94977"/>
                      <a:pt x="3696480" y="764449"/>
                      <a:pt x="3618466" y="1036592"/>
                    </a:cubicBezTo>
                    <a:cubicBezTo>
                      <a:pt x="3540452" y="1308735"/>
                      <a:pt x="2433737" y="1539149"/>
                      <a:pt x="1844094" y="1646192"/>
                    </a:cubicBezTo>
                    <a:cubicBezTo>
                      <a:pt x="1254451" y="1753235"/>
                      <a:pt x="336423" y="1735092"/>
                      <a:pt x="80609" y="1678849"/>
                    </a:cubicBezTo>
                    <a:cubicBezTo>
                      <a:pt x="-175205" y="1622606"/>
                      <a:pt x="254780" y="1442991"/>
                      <a:pt x="309209" y="1308734"/>
                    </a:cubicBezTo>
                    <a:cubicBezTo>
                      <a:pt x="363637" y="1174477"/>
                      <a:pt x="330980" y="1007563"/>
                      <a:pt x="407180" y="873306"/>
                    </a:cubicBezTo>
                    <a:cubicBezTo>
                      <a:pt x="483380" y="739049"/>
                      <a:pt x="624894" y="621120"/>
                      <a:pt x="766409" y="503192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" name="Straight Connector 6"/>
              <p:cNvCxnSpPr/>
              <p:nvPr/>
            </p:nvCxnSpPr>
            <p:spPr>
              <a:xfrm flipH="1">
                <a:off x="6019800" y="4800600"/>
                <a:ext cx="609600" cy="144780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/>
              <p:cNvCxnSpPr/>
              <p:nvPr/>
            </p:nvCxnSpPr>
            <p:spPr>
              <a:xfrm flipV="1">
                <a:off x="5638800" y="5518574"/>
                <a:ext cx="609600" cy="120226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16"/>
              <p:cNvCxnSpPr/>
              <p:nvPr/>
            </p:nvCxnSpPr>
            <p:spPr>
              <a:xfrm flipH="1">
                <a:off x="7010400" y="4656637"/>
                <a:ext cx="685800" cy="861937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TextBox 17"/>
              <p:cNvSpPr txBox="1"/>
              <p:nvPr/>
            </p:nvSpPr>
            <p:spPr>
              <a:xfrm>
                <a:off x="4953000" y="5319039"/>
                <a:ext cx="12954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Path defendable</a:t>
                </a:r>
                <a:endParaRPr lang="en-US" dirty="0"/>
              </a:p>
            </p:txBody>
          </p:sp>
        </p:grpSp>
        <p:sp>
          <p:nvSpPr>
            <p:cNvPr id="19" name="TextBox 18"/>
            <p:cNvSpPr txBox="1"/>
            <p:nvPr/>
          </p:nvSpPr>
          <p:spPr>
            <a:xfrm>
              <a:off x="7696200" y="4495800"/>
              <a:ext cx="14478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Region defendable</a:t>
              </a:r>
              <a:endParaRPr lang="en-US" dirty="0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103594" y="5500208"/>
            <a:ext cx="567690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Optimal Way to Defend a Path: HJI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3025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But No, No HJI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A path is </a:t>
            </a:r>
            <a:r>
              <a:rPr lang="en-US" b="1" dirty="0" smtClean="0"/>
              <a:t>strongly defendable </a:t>
            </a:r>
            <a:r>
              <a:rPr lang="en-US" dirty="0" smtClean="0"/>
              <a:t>if the defender has a feedback strategy to ensure the attacker does not cross the path </a:t>
            </a:r>
            <a:r>
              <a:rPr lang="en-US" i="1" dirty="0" smtClean="0"/>
              <a:t>subject to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the defender will be on the path after finite time (and may leave thereafter)  </a:t>
            </a:r>
          </a:p>
          <a:p>
            <a:r>
              <a:rPr lang="en-US" dirty="0" smtClean="0"/>
              <a:t>Intuitively, the constraint is reasonable and unrestrictive </a:t>
            </a:r>
          </a:p>
          <a:p>
            <a:r>
              <a:rPr lang="en-US" dirty="0" smtClean="0"/>
              <a:t>Unclear why this is simpler. (Still need to solve an HJI for optimally strongly defending a path?)</a:t>
            </a:r>
          </a:p>
          <a:p>
            <a:pPr marL="0" indent="0">
              <a:buNone/>
            </a:pPr>
            <a:r>
              <a:rPr lang="en-US" dirty="0"/>
              <a:t> 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6093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Let’s consider shortest paths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 example for defending a shortest path:</a:t>
            </a:r>
            <a:endParaRPr lang="en-US" dirty="0"/>
          </a:p>
        </p:txBody>
      </p:sp>
      <p:grpSp>
        <p:nvGrpSpPr>
          <p:cNvPr id="23" name="Group 22"/>
          <p:cNvGrpSpPr/>
          <p:nvPr/>
        </p:nvGrpSpPr>
        <p:grpSpPr>
          <a:xfrm>
            <a:off x="150799" y="2334612"/>
            <a:ext cx="6705600" cy="4179332"/>
            <a:chOff x="685800" y="2178708"/>
            <a:chExt cx="6705600" cy="4179332"/>
          </a:xfrm>
        </p:grpSpPr>
        <p:sp>
          <p:nvSpPr>
            <p:cNvPr id="16" name="TextBox 15"/>
            <p:cNvSpPr txBox="1"/>
            <p:nvPr/>
          </p:nvSpPr>
          <p:spPr>
            <a:xfrm>
              <a:off x="3831771" y="2178708"/>
              <a:ext cx="76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e1</a:t>
              </a:r>
              <a:endParaRPr lang="en-US" dirty="0"/>
            </a:p>
          </p:txBody>
        </p:sp>
        <p:grpSp>
          <p:nvGrpSpPr>
            <p:cNvPr id="22" name="Group 21"/>
            <p:cNvGrpSpPr/>
            <p:nvPr/>
          </p:nvGrpSpPr>
          <p:grpSpPr>
            <a:xfrm>
              <a:off x="685800" y="2548040"/>
              <a:ext cx="6705600" cy="3810000"/>
              <a:chOff x="1524000" y="2590800"/>
              <a:chExt cx="6705600" cy="3810000"/>
            </a:xfrm>
          </p:grpSpPr>
          <p:sp>
            <p:nvSpPr>
              <p:cNvPr id="4" name="Rectangle 3"/>
              <p:cNvSpPr/>
              <p:nvPr/>
            </p:nvSpPr>
            <p:spPr>
              <a:xfrm>
                <a:off x="1524000" y="2590800"/>
                <a:ext cx="6705600" cy="32766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Oval 4"/>
              <p:cNvSpPr/>
              <p:nvPr/>
            </p:nvSpPr>
            <p:spPr>
              <a:xfrm>
                <a:off x="6423659" y="4229100"/>
                <a:ext cx="45719" cy="114300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Oval 5"/>
              <p:cNvSpPr/>
              <p:nvPr/>
            </p:nvSpPr>
            <p:spPr>
              <a:xfrm>
                <a:off x="3219995" y="4216275"/>
                <a:ext cx="45719" cy="114300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" name="Straight Connector 7"/>
              <p:cNvCxnSpPr>
                <a:stCxn id="4" idx="0"/>
                <a:endCxn id="4" idx="2"/>
              </p:cNvCxnSpPr>
              <p:nvPr/>
            </p:nvCxnSpPr>
            <p:spPr>
              <a:xfrm>
                <a:off x="4876800" y="2590800"/>
                <a:ext cx="0" cy="327660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" name="TextBox 8"/>
              <p:cNvSpPr txBox="1"/>
              <p:nvPr/>
            </p:nvSpPr>
            <p:spPr>
              <a:xfrm>
                <a:off x="2788919" y="4158734"/>
                <a:ext cx="6096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A</a:t>
                </a:r>
                <a:endParaRPr lang="en-US" dirty="0"/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6469378" y="4268374"/>
                <a:ext cx="6096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D</a:t>
                </a:r>
              </a:p>
            </p:txBody>
          </p:sp>
          <p:cxnSp>
            <p:nvCxnSpPr>
              <p:cNvPr id="12" name="Straight Connector 11"/>
              <p:cNvCxnSpPr>
                <a:stCxn id="4" idx="0"/>
              </p:cNvCxnSpPr>
              <p:nvPr/>
            </p:nvCxnSpPr>
            <p:spPr>
              <a:xfrm>
                <a:off x="4876800" y="2590800"/>
                <a:ext cx="3124200" cy="335280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>
                <a:stCxn id="4" idx="0"/>
              </p:cNvCxnSpPr>
              <p:nvPr/>
            </p:nvCxnSpPr>
            <p:spPr>
              <a:xfrm flipH="1">
                <a:off x="1676400" y="2590800"/>
                <a:ext cx="3200400" cy="327660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TextBox 16"/>
              <p:cNvSpPr txBox="1"/>
              <p:nvPr/>
            </p:nvSpPr>
            <p:spPr>
              <a:xfrm>
                <a:off x="4669971" y="6031468"/>
                <a:ext cx="4171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e2</a:t>
                </a:r>
                <a:endParaRPr lang="en-US" dirty="0"/>
              </a:p>
            </p:txBody>
          </p:sp>
        </p:grpSp>
      </p:grpSp>
      <p:grpSp>
        <p:nvGrpSpPr>
          <p:cNvPr id="26" name="Group 25"/>
          <p:cNvGrpSpPr/>
          <p:nvPr/>
        </p:nvGrpSpPr>
        <p:grpSpPr>
          <a:xfrm>
            <a:off x="5257800" y="2505280"/>
            <a:ext cx="4038600" cy="1752600"/>
            <a:chOff x="5257800" y="2505280"/>
            <a:chExt cx="4038600" cy="1752600"/>
          </a:xfrm>
        </p:grpSpPr>
        <p:sp>
          <p:nvSpPr>
            <p:cNvPr id="18" name="TextBox 17"/>
            <p:cNvSpPr txBox="1"/>
            <p:nvPr/>
          </p:nvSpPr>
          <p:spPr>
            <a:xfrm>
              <a:off x="7086600" y="2505280"/>
              <a:ext cx="22098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e1D is automatically strongly defended</a:t>
              </a:r>
              <a:endParaRPr lang="en-US" dirty="0"/>
            </a:p>
          </p:txBody>
        </p:sp>
        <p:cxnSp>
          <p:nvCxnSpPr>
            <p:cNvPr id="25" name="Straight Arrow Connector 24"/>
            <p:cNvCxnSpPr>
              <a:stCxn id="18" idx="1"/>
            </p:cNvCxnSpPr>
            <p:nvPr/>
          </p:nvCxnSpPr>
          <p:spPr>
            <a:xfrm flipH="1">
              <a:off x="5257800" y="2828446"/>
              <a:ext cx="1828800" cy="142943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Freeform 26"/>
          <p:cNvSpPr/>
          <p:nvPr/>
        </p:nvSpPr>
        <p:spPr>
          <a:xfrm>
            <a:off x="1873405" y="4326306"/>
            <a:ext cx="579863" cy="171505"/>
          </a:xfrm>
          <a:custGeom>
            <a:avLst/>
            <a:gdLst>
              <a:gd name="connsiteX0" fmla="*/ 0 w 579863"/>
              <a:gd name="connsiteY0" fmla="*/ 67274 h 171505"/>
              <a:gd name="connsiteX1" fmla="*/ 189571 w 579863"/>
              <a:gd name="connsiteY1" fmla="*/ 111879 h 171505"/>
              <a:gd name="connsiteX2" fmla="*/ 367990 w 579863"/>
              <a:gd name="connsiteY2" fmla="*/ 367 h 171505"/>
              <a:gd name="connsiteX3" fmla="*/ 557561 w 579863"/>
              <a:gd name="connsiteY3" fmla="*/ 156484 h 171505"/>
              <a:gd name="connsiteX4" fmla="*/ 568712 w 579863"/>
              <a:gd name="connsiteY4" fmla="*/ 156484 h 171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9863" h="171505">
                <a:moveTo>
                  <a:pt x="0" y="67274"/>
                </a:moveTo>
                <a:cubicBezTo>
                  <a:pt x="64119" y="95152"/>
                  <a:pt x="128239" y="123030"/>
                  <a:pt x="189571" y="111879"/>
                </a:cubicBezTo>
                <a:cubicBezTo>
                  <a:pt x="250903" y="100728"/>
                  <a:pt x="306658" y="-7067"/>
                  <a:pt x="367990" y="367"/>
                </a:cubicBezTo>
                <a:cubicBezTo>
                  <a:pt x="429322" y="7801"/>
                  <a:pt x="524107" y="130465"/>
                  <a:pt x="557561" y="156484"/>
                </a:cubicBezTo>
                <a:cubicBezTo>
                  <a:pt x="591015" y="182503"/>
                  <a:pt x="579863" y="169493"/>
                  <a:pt x="568712" y="156484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9" name="Group 38"/>
          <p:cNvGrpSpPr/>
          <p:nvPr/>
        </p:nvGrpSpPr>
        <p:grpSpPr>
          <a:xfrm>
            <a:off x="3500712" y="2688006"/>
            <a:ext cx="1897378" cy="3276600"/>
            <a:chOff x="3293883" y="2791421"/>
            <a:chExt cx="1897378" cy="3276600"/>
          </a:xfrm>
        </p:grpSpPr>
        <p:sp>
          <p:nvSpPr>
            <p:cNvPr id="34" name="Oval 33"/>
            <p:cNvSpPr/>
            <p:nvPr/>
          </p:nvSpPr>
          <p:spPr>
            <a:xfrm flipV="1">
              <a:off x="4371278" y="4601226"/>
              <a:ext cx="45719" cy="101772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8" name="Group 37"/>
            <p:cNvGrpSpPr/>
            <p:nvPr/>
          </p:nvGrpSpPr>
          <p:grpSpPr>
            <a:xfrm>
              <a:off x="3293883" y="2791421"/>
              <a:ext cx="1897378" cy="3276600"/>
              <a:chOff x="3293883" y="2791421"/>
              <a:chExt cx="1897378" cy="3276600"/>
            </a:xfrm>
          </p:grpSpPr>
          <p:cxnSp>
            <p:nvCxnSpPr>
              <p:cNvPr id="29" name="Straight Connector 28"/>
              <p:cNvCxnSpPr/>
              <p:nvPr/>
            </p:nvCxnSpPr>
            <p:spPr>
              <a:xfrm>
                <a:off x="3293883" y="2791421"/>
                <a:ext cx="1897378" cy="327660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TextBox 35"/>
              <p:cNvSpPr txBox="1"/>
              <p:nvPr/>
            </p:nvSpPr>
            <p:spPr>
              <a:xfrm>
                <a:off x="4054794" y="4547134"/>
                <a:ext cx="57242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D’</a:t>
                </a:r>
                <a:endParaRPr lang="en-US" dirty="0"/>
              </a:p>
            </p:txBody>
          </p:sp>
        </p:grpSp>
      </p:grpSp>
      <p:sp>
        <p:nvSpPr>
          <p:cNvPr id="40" name="TextBox 39"/>
          <p:cNvSpPr txBox="1"/>
          <p:nvPr/>
        </p:nvSpPr>
        <p:spPr>
          <a:xfrm>
            <a:off x="7086600" y="3543162"/>
            <a:ext cx="1828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See board for this rotation strategy</a:t>
            </a:r>
            <a:endParaRPr lang="en-US" dirty="0"/>
          </a:p>
        </p:txBody>
      </p:sp>
      <p:grpSp>
        <p:nvGrpSpPr>
          <p:cNvPr id="44" name="Group 43"/>
          <p:cNvGrpSpPr/>
          <p:nvPr/>
        </p:nvGrpSpPr>
        <p:grpSpPr>
          <a:xfrm>
            <a:off x="5096177" y="5334000"/>
            <a:ext cx="3743023" cy="1502229"/>
            <a:chOff x="5096177" y="5334000"/>
            <a:chExt cx="3743023" cy="1502229"/>
          </a:xfrm>
        </p:grpSpPr>
        <p:cxnSp>
          <p:nvCxnSpPr>
            <p:cNvPr id="42" name="Straight Arrow Connector 41"/>
            <p:cNvCxnSpPr/>
            <p:nvPr/>
          </p:nvCxnSpPr>
          <p:spPr>
            <a:xfrm flipH="1" flipV="1">
              <a:off x="5096177" y="5334000"/>
              <a:ext cx="1304623" cy="117994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/>
            <p:cNvSpPr txBox="1"/>
            <p:nvPr/>
          </p:nvSpPr>
          <p:spPr>
            <a:xfrm>
              <a:off x="6627799" y="6189898"/>
              <a:ext cx="221140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Hence, e1D’ is also strongly defendable</a:t>
              </a:r>
              <a:endParaRPr lang="en-US" dirty="0"/>
            </a:p>
          </p:txBody>
        </p:sp>
      </p:grpSp>
      <p:sp>
        <p:nvSpPr>
          <p:cNvPr id="45" name="Freeform 44"/>
          <p:cNvSpPr/>
          <p:nvPr/>
        </p:nvSpPr>
        <p:spPr>
          <a:xfrm>
            <a:off x="4593771" y="4397411"/>
            <a:ext cx="489858" cy="163703"/>
          </a:xfrm>
          <a:custGeom>
            <a:avLst/>
            <a:gdLst>
              <a:gd name="connsiteX0" fmla="*/ 489858 w 489858"/>
              <a:gd name="connsiteY0" fmla="*/ 33075 h 163703"/>
              <a:gd name="connsiteX1" fmla="*/ 424543 w 489858"/>
              <a:gd name="connsiteY1" fmla="*/ 22189 h 163703"/>
              <a:gd name="connsiteX2" fmla="*/ 391886 w 489858"/>
              <a:gd name="connsiteY2" fmla="*/ 418 h 163703"/>
              <a:gd name="connsiteX3" fmla="*/ 315686 w 489858"/>
              <a:gd name="connsiteY3" fmla="*/ 11303 h 163703"/>
              <a:gd name="connsiteX4" fmla="*/ 293915 w 489858"/>
              <a:gd name="connsiteY4" fmla="*/ 54846 h 163703"/>
              <a:gd name="connsiteX5" fmla="*/ 283029 w 489858"/>
              <a:gd name="connsiteY5" fmla="*/ 87503 h 163703"/>
              <a:gd name="connsiteX6" fmla="*/ 261258 w 489858"/>
              <a:gd name="connsiteY6" fmla="*/ 163703 h 163703"/>
              <a:gd name="connsiteX7" fmla="*/ 206829 w 489858"/>
              <a:gd name="connsiteY7" fmla="*/ 152818 h 163703"/>
              <a:gd name="connsiteX8" fmla="*/ 185058 w 489858"/>
              <a:gd name="connsiteY8" fmla="*/ 120160 h 163703"/>
              <a:gd name="connsiteX9" fmla="*/ 163286 w 489858"/>
              <a:gd name="connsiteY9" fmla="*/ 43960 h 163703"/>
              <a:gd name="connsiteX10" fmla="*/ 87086 w 489858"/>
              <a:gd name="connsiteY10" fmla="*/ 54846 h 163703"/>
              <a:gd name="connsiteX11" fmla="*/ 43543 w 489858"/>
              <a:gd name="connsiteY11" fmla="*/ 109275 h 163703"/>
              <a:gd name="connsiteX12" fmla="*/ 0 w 489858"/>
              <a:gd name="connsiteY12" fmla="*/ 141932 h 163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89858" h="163703">
                <a:moveTo>
                  <a:pt x="489858" y="33075"/>
                </a:moveTo>
                <a:cubicBezTo>
                  <a:pt x="468086" y="29446"/>
                  <a:pt x="445482" y="29169"/>
                  <a:pt x="424543" y="22189"/>
                </a:cubicBezTo>
                <a:cubicBezTo>
                  <a:pt x="412131" y="18052"/>
                  <a:pt x="404904" y="1720"/>
                  <a:pt x="391886" y="418"/>
                </a:cubicBezTo>
                <a:cubicBezTo>
                  <a:pt x="366356" y="-2135"/>
                  <a:pt x="341086" y="7675"/>
                  <a:pt x="315686" y="11303"/>
                </a:cubicBezTo>
                <a:cubicBezTo>
                  <a:pt x="308429" y="25817"/>
                  <a:pt x="300307" y="39931"/>
                  <a:pt x="293915" y="54846"/>
                </a:cubicBezTo>
                <a:cubicBezTo>
                  <a:pt x="289395" y="65393"/>
                  <a:pt x="286326" y="76512"/>
                  <a:pt x="283029" y="87503"/>
                </a:cubicBezTo>
                <a:cubicBezTo>
                  <a:pt x="275438" y="112805"/>
                  <a:pt x="268515" y="138303"/>
                  <a:pt x="261258" y="163703"/>
                </a:cubicBezTo>
                <a:cubicBezTo>
                  <a:pt x="243115" y="160075"/>
                  <a:pt x="222893" y="161998"/>
                  <a:pt x="206829" y="152818"/>
                </a:cubicBezTo>
                <a:cubicBezTo>
                  <a:pt x="195470" y="146327"/>
                  <a:pt x="190909" y="131862"/>
                  <a:pt x="185058" y="120160"/>
                </a:cubicBezTo>
                <a:cubicBezTo>
                  <a:pt x="177249" y="104542"/>
                  <a:pt x="166774" y="57913"/>
                  <a:pt x="163286" y="43960"/>
                </a:cubicBezTo>
                <a:cubicBezTo>
                  <a:pt x="137886" y="47589"/>
                  <a:pt x="111427" y="46732"/>
                  <a:pt x="87086" y="54846"/>
                </a:cubicBezTo>
                <a:cubicBezTo>
                  <a:pt x="73793" y="59277"/>
                  <a:pt x="48408" y="101977"/>
                  <a:pt x="43543" y="109275"/>
                </a:cubicBezTo>
                <a:cubicBezTo>
                  <a:pt x="29216" y="152259"/>
                  <a:pt x="44132" y="141932"/>
                  <a:pt x="0" y="141932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289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40" grpId="0"/>
      <p:bldP spid="4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It looks complicated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 moves to e1D’ in a closed-loop way(i.e. depending on what A is doing)</a:t>
            </a:r>
          </a:p>
          <a:p>
            <a:r>
              <a:rPr lang="en-US" dirty="0" smtClean="0"/>
              <a:t>D moves in a quite complicated way to D’</a:t>
            </a:r>
          </a:p>
          <a:p>
            <a:r>
              <a:rPr lang="en-US" dirty="0" smtClean="0"/>
              <a:t>Side note: it raises an interesting question of how far D can rotate (will get to if time) 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2251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Optimal Strategy is </a:t>
            </a:r>
            <a:r>
              <a:rPr lang="en-US" dirty="0" err="1" smtClean="0"/>
              <a:t>Factorizable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Into:</a:t>
            </a:r>
          </a:p>
          <a:p>
            <a:pPr lvl="1"/>
            <a:r>
              <a:rPr lang="en-US" dirty="0" smtClean="0"/>
              <a:t>An open-loop control in the first stage</a:t>
            </a:r>
          </a:p>
          <a:p>
            <a:pPr lvl="1"/>
            <a:r>
              <a:rPr lang="en-US" dirty="0" smtClean="0"/>
              <a:t>A (not necessarily unique) simple closed-loop strategy in the second stage</a:t>
            </a:r>
          </a:p>
          <a:p>
            <a:pPr lvl="1"/>
            <a:r>
              <a:rPr lang="en-US" dirty="0" smtClean="0"/>
              <a:t>If the closed-loop strategy in the second stage is unique, then we know it’s on the boundary of some winning (or losing) configuration </a:t>
            </a:r>
          </a:p>
        </p:txBody>
      </p:sp>
    </p:spTree>
    <p:extLst>
      <p:ext uri="{BB962C8B-B14F-4D97-AF65-F5344CB8AC3E}">
        <p14:creationId xmlns:p14="http://schemas.microsoft.com/office/powerpoint/2010/main" val="1151659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Defending a shortest path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3478" y="1059676"/>
            <a:ext cx="8329548" cy="954963"/>
          </a:xfrm>
        </p:spPr>
        <p:txBody>
          <a:bodyPr>
            <a:normAutofit/>
          </a:bodyPr>
          <a:lstStyle/>
          <a:p>
            <a:r>
              <a:rPr lang="en-US" dirty="0" smtClean="0"/>
              <a:t>Terminal Condition: if D just reaches the path  </a:t>
            </a:r>
            <a:endParaRPr lang="en-US" dirty="0"/>
          </a:p>
        </p:txBody>
      </p:sp>
      <p:grpSp>
        <p:nvGrpSpPr>
          <p:cNvPr id="37" name="Group 36"/>
          <p:cNvGrpSpPr/>
          <p:nvPr/>
        </p:nvGrpSpPr>
        <p:grpSpPr>
          <a:xfrm>
            <a:off x="2514600" y="2014639"/>
            <a:ext cx="4677656" cy="4335464"/>
            <a:chOff x="2287976" y="1752600"/>
            <a:chExt cx="4677656" cy="4335464"/>
          </a:xfrm>
        </p:grpSpPr>
        <p:sp>
          <p:nvSpPr>
            <p:cNvPr id="4" name="Freeform 3"/>
            <p:cNvSpPr/>
            <p:nvPr/>
          </p:nvSpPr>
          <p:spPr>
            <a:xfrm>
              <a:off x="2287976" y="1752600"/>
              <a:ext cx="4677656" cy="4002366"/>
            </a:xfrm>
            <a:custGeom>
              <a:avLst/>
              <a:gdLst>
                <a:gd name="connsiteX0" fmla="*/ 1184567 w 4677656"/>
                <a:gd name="connsiteY0" fmla="*/ 860965 h 4002366"/>
                <a:gd name="connsiteX1" fmla="*/ 204853 w 4677656"/>
                <a:gd name="connsiteY1" fmla="*/ 1895108 h 4002366"/>
                <a:gd name="connsiteX2" fmla="*/ 183081 w 4677656"/>
                <a:gd name="connsiteY2" fmla="*/ 3255822 h 4002366"/>
                <a:gd name="connsiteX3" fmla="*/ 2186053 w 4677656"/>
                <a:gd name="connsiteY3" fmla="*/ 3985165 h 4002366"/>
                <a:gd name="connsiteX4" fmla="*/ 3176653 w 4677656"/>
                <a:gd name="connsiteY4" fmla="*/ 2559137 h 4002366"/>
                <a:gd name="connsiteX5" fmla="*/ 4667996 w 4677656"/>
                <a:gd name="connsiteY5" fmla="*/ 2765965 h 4002366"/>
                <a:gd name="connsiteX6" fmla="*/ 3720939 w 4677656"/>
                <a:gd name="connsiteY6" fmla="*/ 730337 h 4002366"/>
                <a:gd name="connsiteX7" fmla="*/ 1837710 w 4677656"/>
                <a:gd name="connsiteY7" fmla="*/ 708565 h 4002366"/>
                <a:gd name="connsiteX8" fmla="*/ 1282539 w 4677656"/>
                <a:gd name="connsiteY8" fmla="*/ 994 h 4002366"/>
                <a:gd name="connsiteX9" fmla="*/ 1184567 w 4677656"/>
                <a:gd name="connsiteY9" fmla="*/ 860965 h 4002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677656" h="4002366">
                  <a:moveTo>
                    <a:pt x="1184567" y="860965"/>
                  </a:moveTo>
                  <a:cubicBezTo>
                    <a:pt x="1004953" y="1176651"/>
                    <a:pt x="371767" y="1495965"/>
                    <a:pt x="204853" y="1895108"/>
                  </a:cubicBezTo>
                  <a:cubicBezTo>
                    <a:pt x="37939" y="2294251"/>
                    <a:pt x="-147119" y="2907479"/>
                    <a:pt x="183081" y="3255822"/>
                  </a:cubicBezTo>
                  <a:cubicBezTo>
                    <a:pt x="513281" y="3604165"/>
                    <a:pt x="1687124" y="4101279"/>
                    <a:pt x="2186053" y="3985165"/>
                  </a:cubicBezTo>
                  <a:cubicBezTo>
                    <a:pt x="2684982" y="3869051"/>
                    <a:pt x="2762996" y="2762337"/>
                    <a:pt x="3176653" y="2559137"/>
                  </a:cubicBezTo>
                  <a:cubicBezTo>
                    <a:pt x="3590310" y="2355937"/>
                    <a:pt x="4577282" y="3070765"/>
                    <a:pt x="4667996" y="2765965"/>
                  </a:cubicBezTo>
                  <a:cubicBezTo>
                    <a:pt x="4758710" y="2461165"/>
                    <a:pt x="4192653" y="1073237"/>
                    <a:pt x="3720939" y="730337"/>
                  </a:cubicBezTo>
                  <a:cubicBezTo>
                    <a:pt x="3249225" y="387437"/>
                    <a:pt x="2244110" y="830122"/>
                    <a:pt x="1837710" y="708565"/>
                  </a:cubicBezTo>
                  <a:cubicBezTo>
                    <a:pt x="1431310" y="587008"/>
                    <a:pt x="1393211" y="-28035"/>
                    <a:pt x="1282539" y="994"/>
                  </a:cubicBezTo>
                  <a:cubicBezTo>
                    <a:pt x="1171867" y="30023"/>
                    <a:pt x="1364181" y="545279"/>
                    <a:pt x="1184567" y="860965"/>
                  </a:cubicBezTo>
                  <a:close/>
                </a:path>
              </a:pathLst>
            </a:cu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4038600" y="3753783"/>
              <a:ext cx="566057" cy="361017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5181600" y="3352800"/>
              <a:ext cx="381000" cy="581491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" name="Straight Connector 28"/>
            <p:cNvCxnSpPr>
              <a:endCxn id="15" idx="6"/>
            </p:cNvCxnSpPr>
            <p:nvPr/>
          </p:nvCxnSpPr>
          <p:spPr>
            <a:xfrm flipV="1">
              <a:off x="3886200" y="3934292"/>
              <a:ext cx="718457" cy="18206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>
              <a:stCxn id="15" idx="6"/>
            </p:cNvCxnSpPr>
            <p:nvPr/>
          </p:nvCxnSpPr>
          <p:spPr>
            <a:xfrm flipV="1">
              <a:off x="4604657" y="2438400"/>
              <a:ext cx="0" cy="149589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/>
            <p:cNvSpPr txBox="1"/>
            <p:nvPr/>
          </p:nvSpPr>
          <p:spPr>
            <a:xfrm>
              <a:off x="3619499" y="5718732"/>
              <a:ext cx="14042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e2</a:t>
              </a:r>
              <a:endParaRPr lang="en-US" dirty="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4321628" y="2014639"/>
              <a:ext cx="14042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e1</a:t>
              </a:r>
              <a:endParaRPr lang="en-US" dirty="0"/>
            </a:p>
          </p:txBody>
        </p:sp>
      </p:grpSp>
      <p:cxnSp>
        <p:nvCxnSpPr>
          <p:cNvPr id="41" name="Straight Arrow Connector 40"/>
          <p:cNvCxnSpPr/>
          <p:nvPr/>
        </p:nvCxnSpPr>
        <p:spPr>
          <a:xfrm flipH="1">
            <a:off x="5898080" y="2307772"/>
            <a:ext cx="1447800" cy="122453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7214027" y="2069459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 starts here</a:t>
            </a:r>
            <a:endParaRPr lang="en-US" dirty="0"/>
          </a:p>
        </p:txBody>
      </p:sp>
      <p:cxnSp>
        <p:nvCxnSpPr>
          <p:cNvPr id="44" name="Straight Arrow Connector 43"/>
          <p:cNvCxnSpPr/>
          <p:nvPr/>
        </p:nvCxnSpPr>
        <p:spPr>
          <a:xfrm>
            <a:off x="1524000" y="2674119"/>
            <a:ext cx="1981200" cy="66302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228600" y="2438791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 starts here</a:t>
            </a:r>
            <a:endParaRPr lang="en-US" dirty="0"/>
          </a:p>
        </p:txBody>
      </p:sp>
      <p:sp>
        <p:nvSpPr>
          <p:cNvPr id="48" name="Oval 47"/>
          <p:cNvSpPr/>
          <p:nvPr/>
        </p:nvSpPr>
        <p:spPr>
          <a:xfrm>
            <a:off x="4795935" y="3450340"/>
            <a:ext cx="45719" cy="45719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5" name="Group 64"/>
          <p:cNvGrpSpPr/>
          <p:nvPr/>
        </p:nvGrpSpPr>
        <p:grpSpPr>
          <a:xfrm>
            <a:off x="4147457" y="1817914"/>
            <a:ext cx="2623458" cy="1654629"/>
            <a:chOff x="4147457" y="1817914"/>
            <a:chExt cx="2623458" cy="1654629"/>
          </a:xfrm>
        </p:grpSpPr>
        <p:cxnSp>
          <p:nvCxnSpPr>
            <p:cNvPr id="57" name="Straight Arrow Connector 56"/>
            <p:cNvCxnSpPr/>
            <p:nvPr/>
          </p:nvCxnSpPr>
          <p:spPr>
            <a:xfrm flipH="1">
              <a:off x="5408224" y="2014639"/>
              <a:ext cx="381000" cy="806325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4" name="Group 63"/>
            <p:cNvGrpSpPr/>
            <p:nvPr/>
          </p:nvGrpSpPr>
          <p:grpSpPr>
            <a:xfrm>
              <a:off x="4147457" y="1817914"/>
              <a:ext cx="2623458" cy="1654629"/>
              <a:chOff x="4147457" y="1817914"/>
              <a:chExt cx="2623458" cy="1654629"/>
            </a:xfrm>
          </p:grpSpPr>
          <p:sp>
            <p:nvSpPr>
              <p:cNvPr id="53" name="Freeform 52"/>
              <p:cNvSpPr/>
              <p:nvPr/>
            </p:nvSpPr>
            <p:spPr>
              <a:xfrm>
                <a:off x="4147457" y="2623457"/>
                <a:ext cx="1502685" cy="849086"/>
              </a:xfrm>
              <a:custGeom>
                <a:avLst/>
                <a:gdLst>
                  <a:gd name="connsiteX0" fmla="*/ 0 w 1502685"/>
                  <a:gd name="connsiteY0" fmla="*/ 0 h 849086"/>
                  <a:gd name="connsiteX1" fmla="*/ 10886 w 1502685"/>
                  <a:gd name="connsiteY1" fmla="*/ 163286 h 849086"/>
                  <a:gd name="connsiteX2" fmla="*/ 43543 w 1502685"/>
                  <a:gd name="connsiteY2" fmla="*/ 272143 h 849086"/>
                  <a:gd name="connsiteX3" fmla="*/ 76200 w 1502685"/>
                  <a:gd name="connsiteY3" fmla="*/ 370114 h 849086"/>
                  <a:gd name="connsiteX4" fmla="*/ 108857 w 1502685"/>
                  <a:gd name="connsiteY4" fmla="*/ 435429 h 849086"/>
                  <a:gd name="connsiteX5" fmla="*/ 152400 w 1502685"/>
                  <a:gd name="connsiteY5" fmla="*/ 478972 h 849086"/>
                  <a:gd name="connsiteX6" fmla="*/ 185057 w 1502685"/>
                  <a:gd name="connsiteY6" fmla="*/ 489857 h 849086"/>
                  <a:gd name="connsiteX7" fmla="*/ 239486 w 1502685"/>
                  <a:gd name="connsiteY7" fmla="*/ 566057 h 849086"/>
                  <a:gd name="connsiteX8" fmla="*/ 283029 w 1502685"/>
                  <a:gd name="connsiteY8" fmla="*/ 609600 h 849086"/>
                  <a:gd name="connsiteX9" fmla="*/ 304800 w 1502685"/>
                  <a:gd name="connsiteY9" fmla="*/ 631372 h 849086"/>
                  <a:gd name="connsiteX10" fmla="*/ 337457 w 1502685"/>
                  <a:gd name="connsiteY10" fmla="*/ 642257 h 849086"/>
                  <a:gd name="connsiteX11" fmla="*/ 381000 w 1502685"/>
                  <a:gd name="connsiteY11" fmla="*/ 696686 h 849086"/>
                  <a:gd name="connsiteX12" fmla="*/ 413657 w 1502685"/>
                  <a:gd name="connsiteY12" fmla="*/ 707572 h 849086"/>
                  <a:gd name="connsiteX13" fmla="*/ 500743 w 1502685"/>
                  <a:gd name="connsiteY13" fmla="*/ 772886 h 849086"/>
                  <a:gd name="connsiteX14" fmla="*/ 566057 w 1502685"/>
                  <a:gd name="connsiteY14" fmla="*/ 794657 h 849086"/>
                  <a:gd name="connsiteX15" fmla="*/ 598714 w 1502685"/>
                  <a:gd name="connsiteY15" fmla="*/ 805543 h 849086"/>
                  <a:gd name="connsiteX16" fmla="*/ 631372 w 1502685"/>
                  <a:gd name="connsiteY16" fmla="*/ 827314 h 849086"/>
                  <a:gd name="connsiteX17" fmla="*/ 696686 w 1502685"/>
                  <a:gd name="connsiteY17" fmla="*/ 849086 h 849086"/>
                  <a:gd name="connsiteX18" fmla="*/ 794657 w 1502685"/>
                  <a:gd name="connsiteY18" fmla="*/ 838200 h 849086"/>
                  <a:gd name="connsiteX19" fmla="*/ 816429 w 1502685"/>
                  <a:gd name="connsiteY19" fmla="*/ 816429 h 849086"/>
                  <a:gd name="connsiteX20" fmla="*/ 881743 w 1502685"/>
                  <a:gd name="connsiteY20" fmla="*/ 794657 h 849086"/>
                  <a:gd name="connsiteX21" fmla="*/ 914400 w 1502685"/>
                  <a:gd name="connsiteY21" fmla="*/ 772886 h 849086"/>
                  <a:gd name="connsiteX22" fmla="*/ 979714 w 1502685"/>
                  <a:gd name="connsiteY22" fmla="*/ 751114 h 849086"/>
                  <a:gd name="connsiteX23" fmla="*/ 1045029 w 1502685"/>
                  <a:gd name="connsiteY23" fmla="*/ 707572 h 849086"/>
                  <a:gd name="connsiteX24" fmla="*/ 1077686 w 1502685"/>
                  <a:gd name="connsiteY24" fmla="*/ 685800 h 849086"/>
                  <a:gd name="connsiteX25" fmla="*/ 1197429 w 1502685"/>
                  <a:gd name="connsiteY25" fmla="*/ 631372 h 849086"/>
                  <a:gd name="connsiteX26" fmla="*/ 1295400 w 1502685"/>
                  <a:gd name="connsiteY26" fmla="*/ 566057 h 849086"/>
                  <a:gd name="connsiteX27" fmla="*/ 1328057 w 1502685"/>
                  <a:gd name="connsiteY27" fmla="*/ 544286 h 849086"/>
                  <a:gd name="connsiteX28" fmla="*/ 1349829 w 1502685"/>
                  <a:gd name="connsiteY28" fmla="*/ 522514 h 849086"/>
                  <a:gd name="connsiteX29" fmla="*/ 1415143 w 1502685"/>
                  <a:gd name="connsiteY29" fmla="*/ 478972 h 849086"/>
                  <a:gd name="connsiteX30" fmla="*/ 1458686 w 1502685"/>
                  <a:gd name="connsiteY30" fmla="*/ 435429 h 849086"/>
                  <a:gd name="connsiteX31" fmla="*/ 1469572 w 1502685"/>
                  <a:gd name="connsiteY31" fmla="*/ 402772 h 849086"/>
                  <a:gd name="connsiteX32" fmla="*/ 1491343 w 1502685"/>
                  <a:gd name="connsiteY32" fmla="*/ 359229 h 849086"/>
                  <a:gd name="connsiteX33" fmla="*/ 1502229 w 1502685"/>
                  <a:gd name="connsiteY33" fmla="*/ 21772 h 8490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502685" h="849086">
                    <a:moveTo>
                      <a:pt x="0" y="0"/>
                    </a:moveTo>
                    <a:cubicBezTo>
                      <a:pt x="3629" y="54429"/>
                      <a:pt x="5175" y="109036"/>
                      <a:pt x="10886" y="163286"/>
                    </a:cubicBezTo>
                    <a:cubicBezTo>
                      <a:pt x="13417" y="187328"/>
                      <a:pt x="38395" y="256699"/>
                      <a:pt x="43543" y="272143"/>
                    </a:cubicBezTo>
                    <a:lnTo>
                      <a:pt x="76200" y="370114"/>
                    </a:lnTo>
                    <a:cubicBezTo>
                      <a:pt x="86736" y="401722"/>
                      <a:pt x="85837" y="408572"/>
                      <a:pt x="108857" y="435429"/>
                    </a:cubicBezTo>
                    <a:cubicBezTo>
                      <a:pt x="122215" y="451014"/>
                      <a:pt x="132927" y="472481"/>
                      <a:pt x="152400" y="478972"/>
                    </a:cubicBezTo>
                    <a:lnTo>
                      <a:pt x="185057" y="489857"/>
                    </a:lnTo>
                    <a:cubicBezTo>
                      <a:pt x="202434" y="541988"/>
                      <a:pt x="187829" y="514399"/>
                      <a:pt x="239486" y="566057"/>
                    </a:cubicBezTo>
                    <a:lnTo>
                      <a:pt x="283029" y="609600"/>
                    </a:lnTo>
                    <a:cubicBezTo>
                      <a:pt x="290286" y="616857"/>
                      <a:pt x="295063" y="628127"/>
                      <a:pt x="304800" y="631372"/>
                    </a:cubicBezTo>
                    <a:lnTo>
                      <a:pt x="337457" y="642257"/>
                    </a:lnTo>
                    <a:cubicBezTo>
                      <a:pt x="347344" y="657087"/>
                      <a:pt x="363767" y="686346"/>
                      <a:pt x="381000" y="696686"/>
                    </a:cubicBezTo>
                    <a:cubicBezTo>
                      <a:pt x="390839" y="702590"/>
                      <a:pt x="402771" y="703943"/>
                      <a:pt x="413657" y="707572"/>
                    </a:cubicBezTo>
                    <a:cubicBezTo>
                      <a:pt x="439446" y="733360"/>
                      <a:pt x="463820" y="760578"/>
                      <a:pt x="500743" y="772886"/>
                    </a:cubicBezTo>
                    <a:lnTo>
                      <a:pt x="566057" y="794657"/>
                    </a:lnTo>
                    <a:cubicBezTo>
                      <a:pt x="576943" y="798286"/>
                      <a:pt x="589166" y="799178"/>
                      <a:pt x="598714" y="805543"/>
                    </a:cubicBezTo>
                    <a:cubicBezTo>
                      <a:pt x="609600" y="812800"/>
                      <a:pt x="619416" y="822000"/>
                      <a:pt x="631372" y="827314"/>
                    </a:cubicBezTo>
                    <a:cubicBezTo>
                      <a:pt x="652343" y="836634"/>
                      <a:pt x="696686" y="849086"/>
                      <a:pt x="696686" y="849086"/>
                    </a:cubicBezTo>
                    <a:cubicBezTo>
                      <a:pt x="729343" y="845457"/>
                      <a:pt x="762957" y="846845"/>
                      <a:pt x="794657" y="838200"/>
                    </a:cubicBezTo>
                    <a:cubicBezTo>
                      <a:pt x="804559" y="835500"/>
                      <a:pt x="807249" y="821019"/>
                      <a:pt x="816429" y="816429"/>
                    </a:cubicBezTo>
                    <a:cubicBezTo>
                      <a:pt x="836955" y="806166"/>
                      <a:pt x="862648" y="807387"/>
                      <a:pt x="881743" y="794657"/>
                    </a:cubicBezTo>
                    <a:cubicBezTo>
                      <a:pt x="892629" y="787400"/>
                      <a:pt x="902445" y="778199"/>
                      <a:pt x="914400" y="772886"/>
                    </a:cubicBezTo>
                    <a:cubicBezTo>
                      <a:pt x="935371" y="763565"/>
                      <a:pt x="960619" y="763844"/>
                      <a:pt x="979714" y="751114"/>
                    </a:cubicBezTo>
                    <a:lnTo>
                      <a:pt x="1045029" y="707572"/>
                    </a:lnTo>
                    <a:cubicBezTo>
                      <a:pt x="1055915" y="700315"/>
                      <a:pt x="1065984" y="691651"/>
                      <a:pt x="1077686" y="685800"/>
                    </a:cubicBezTo>
                    <a:cubicBezTo>
                      <a:pt x="1175035" y="637125"/>
                      <a:pt x="1133982" y="652520"/>
                      <a:pt x="1197429" y="631372"/>
                    </a:cubicBezTo>
                    <a:lnTo>
                      <a:pt x="1295400" y="566057"/>
                    </a:lnTo>
                    <a:cubicBezTo>
                      <a:pt x="1306286" y="558800"/>
                      <a:pt x="1318806" y="553537"/>
                      <a:pt x="1328057" y="544286"/>
                    </a:cubicBezTo>
                    <a:cubicBezTo>
                      <a:pt x="1335314" y="537029"/>
                      <a:pt x="1341618" y="528672"/>
                      <a:pt x="1349829" y="522514"/>
                    </a:cubicBezTo>
                    <a:cubicBezTo>
                      <a:pt x="1370762" y="506815"/>
                      <a:pt x="1396641" y="497474"/>
                      <a:pt x="1415143" y="478972"/>
                    </a:cubicBezTo>
                    <a:lnTo>
                      <a:pt x="1458686" y="435429"/>
                    </a:lnTo>
                    <a:cubicBezTo>
                      <a:pt x="1462315" y="424543"/>
                      <a:pt x="1465052" y="413319"/>
                      <a:pt x="1469572" y="402772"/>
                    </a:cubicBezTo>
                    <a:cubicBezTo>
                      <a:pt x="1475964" y="387857"/>
                      <a:pt x="1488812" y="375258"/>
                      <a:pt x="1491343" y="359229"/>
                    </a:cubicBezTo>
                    <a:cubicBezTo>
                      <a:pt x="1506091" y="265824"/>
                      <a:pt x="1502229" y="114464"/>
                      <a:pt x="1502229" y="21772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TextBox 57"/>
              <p:cNvSpPr txBox="1"/>
              <p:nvPr/>
            </p:nvSpPr>
            <p:spPr>
              <a:xfrm>
                <a:off x="5789224" y="1817914"/>
                <a:ext cx="98169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Region I</a:t>
                </a:r>
                <a:endParaRPr lang="en-US" dirty="0"/>
              </a:p>
            </p:txBody>
          </p:sp>
        </p:grpSp>
      </p:grpSp>
      <p:grpSp>
        <p:nvGrpSpPr>
          <p:cNvPr id="68" name="Group 67"/>
          <p:cNvGrpSpPr/>
          <p:nvPr/>
        </p:nvGrpSpPr>
        <p:grpSpPr>
          <a:xfrm>
            <a:off x="2852057" y="3439886"/>
            <a:ext cx="4158343" cy="3279549"/>
            <a:chOff x="2852057" y="3439886"/>
            <a:chExt cx="4158343" cy="3279549"/>
          </a:xfrm>
        </p:grpSpPr>
        <p:sp>
          <p:nvSpPr>
            <p:cNvPr id="59" name="Freeform 58"/>
            <p:cNvSpPr/>
            <p:nvPr/>
          </p:nvSpPr>
          <p:spPr>
            <a:xfrm>
              <a:off x="2852057" y="3439886"/>
              <a:ext cx="2612649" cy="293914"/>
            </a:xfrm>
            <a:custGeom>
              <a:avLst/>
              <a:gdLst>
                <a:gd name="connsiteX0" fmla="*/ 0 w 2612649"/>
                <a:gd name="connsiteY0" fmla="*/ 293914 h 293914"/>
                <a:gd name="connsiteX1" fmla="*/ 54429 w 2612649"/>
                <a:gd name="connsiteY1" fmla="*/ 261257 h 293914"/>
                <a:gd name="connsiteX2" fmla="*/ 119743 w 2612649"/>
                <a:gd name="connsiteY2" fmla="*/ 239485 h 293914"/>
                <a:gd name="connsiteX3" fmla="*/ 228600 w 2612649"/>
                <a:gd name="connsiteY3" fmla="*/ 217714 h 293914"/>
                <a:gd name="connsiteX4" fmla="*/ 293914 w 2612649"/>
                <a:gd name="connsiteY4" fmla="*/ 195943 h 293914"/>
                <a:gd name="connsiteX5" fmla="*/ 413657 w 2612649"/>
                <a:gd name="connsiteY5" fmla="*/ 174171 h 293914"/>
                <a:gd name="connsiteX6" fmla="*/ 522514 w 2612649"/>
                <a:gd name="connsiteY6" fmla="*/ 163285 h 293914"/>
                <a:gd name="connsiteX7" fmla="*/ 598714 w 2612649"/>
                <a:gd name="connsiteY7" fmla="*/ 141514 h 293914"/>
                <a:gd name="connsiteX8" fmla="*/ 642257 w 2612649"/>
                <a:gd name="connsiteY8" fmla="*/ 119743 h 293914"/>
                <a:gd name="connsiteX9" fmla="*/ 707572 w 2612649"/>
                <a:gd name="connsiteY9" fmla="*/ 108857 h 293914"/>
                <a:gd name="connsiteX10" fmla="*/ 816429 w 2612649"/>
                <a:gd name="connsiteY10" fmla="*/ 87085 h 293914"/>
                <a:gd name="connsiteX11" fmla="*/ 1023257 w 2612649"/>
                <a:gd name="connsiteY11" fmla="*/ 65314 h 293914"/>
                <a:gd name="connsiteX12" fmla="*/ 1088572 w 2612649"/>
                <a:gd name="connsiteY12" fmla="*/ 43543 h 293914"/>
                <a:gd name="connsiteX13" fmla="*/ 1284514 w 2612649"/>
                <a:gd name="connsiteY13" fmla="*/ 21771 h 293914"/>
                <a:gd name="connsiteX14" fmla="*/ 1578429 w 2612649"/>
                <a:gd name="connsiteY14" fmla="*/ 0 h 293914"/>
                <a:gd name="connsiteX15" fmla="*/ 1817914 w 2612649"/>
                <a:gd name="connsiteY15" fmla="*/ 10885 h 293914"/>
                <a:gd name="connsiteX16" fmla="*/ 1850572 w 2612649"/>
                <a:gd name="connsiteY16" fmla="*/ 21771 h 293914"/>
                <a:gd name="connsiteX17" fmla="*/ 2035629 w 2612649"/>
                <a:gd name="connsiteY17" fmla="*/ 32657 h 293914"/>
                <a:gd name="connsiteX18" fmla="*/ 2079172 w 2612649"/>
                <a:gd name="connsiteY18" fmla="*/ 43543 h 293914"/>
                <a:gd name="connsiteX19" fmla="*/ 2144486 w 2612649"/>
                <a:gd name="connsiteY19" fmla="*/ 65314 h 293914"/>
                <a:gd name="connsiteX20" fmla="*/ 2296886 w 2612649"/>
                <a:gd name="connsiteY20" fmla="*/ 87085 h 293914"/>
                <a:gd name="connsiteX21" fmla="*/ 2362200 w 2612649"/>
                <a:gd name="connsiteY21" fmla="*/ 108857 h 293914"/>
                <a:gd name="connsiteX22" fmla="*/ 2394857 w 2612649"/>
                <a:gd name="connsiteY22" fmla="*/ 119743 h 293914"/>
                <a:gd name="connsiteX23" fmla="*/ 2427514 w 2612649"/>
                <a:gd name="connsiteY23" fmla="*/ 141514 h 293914"/>
                <a:gd name="connsiteX24" fmla="*/ 2460172 w 2612649"/>
                <a:gd name="connsiteY24" fmla="*/ 152400 h 293914"/>
                <a:gd name="connsiteX25" fmla="*/ 2492829 w 2612649"/>
                <a:gd name="connsiteY25" fmla="*/ 174171 h 293914"/>
                <a:gd name="connsiteX26" fmla="*/ 2536372 w 2612649"/>
                <a:gd name="connsiteY26" fmla="*/ 217714 h 293914"/>
                <a:gd name="connsiteX27" fmla="*/ 2569029 w 2612649"/>
                <a:gd name="connsiteY27" fmla="*/ 228600 h 293914"/>
                <a:gd name="connsiteX28" fmla="*/ 2590800 w 2612649"/>
                <a:gd name="connsiteY28" fmla="*/ 261257 h 293914"/>
                <a:gd name="connsiteX29" fmla="*/ 2612572 w 2612649"/>
                <a:gd name="connsiteY29" fmla="*/ 293914 h 293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612649" h="293914">
                  <a:moveTo>
                    <a:pt x="0" y="293914"/>
                  </a:moveTo>
                  <a:cubicBezTo>
                    <a:pt x="18143" y="283028"/>
                    <a:pt x="35167" y="270012"/>
                    <a:pt x="54429" y="261257"/>
                  </a:cubicBezTo>
                  <a:cubicBezTo>
                    <a:pt x="75321" y="251761"/>
                    <a:pt x="97106" y="243258"/>
                    <a:pt x="119743" y="239485"/>
                  </a:cubicBezTo>
                  <a:cubicBezTo>
                    <a:pt x="163887" y="232128"/>
                    <a:pt x="187998" y="229895"/>
                    <a:pt x="228600" y="217714"/>
                  </a:cubicBezTo>
                  <a:cubicBezTo>
                    <a:pt x="250581" y="211120"/>
                    <a:pt x="271411" y="200444"/>
                    <a:pt x="293914" y="195943"/>
                  </a:cubicBezTo>
                  <a:cubicBezTo>
                    <a:pt x="331068" y="188512"/>
                    <a:pt x="376519" y="178813"/>
                    <a:pt x="413657" y="174171"/>
                  </a:cubicBezTo>
                  <a:cubicBezTo>
                    <a:pt x="449842" y="169648"/>
                    <a:pt x="486228" y="166914"/>
                    <a:pt x="522514" y="163285"/>
                  </a:cubicBezTo>
                  <a:cubicBezTo>
                    <a:pt x="544617" y="157760"/>
                    <a:pt x="576845" y="150886"/>
                    <a:pt x="598714" y="141514"/>
                  </a:cubicBezTo>
                  <a:cubicBezTo>
                    <a:pt x="613629" y="135122"/>
                    <a:pt x="626714" y="124406"/>
                    <a:pt x="642257" y="119743"/>
                  </a:cubicBezTo>
                  <a:cubicBezTo>
                    <a:pt x="663398" y="113401"/>
                    <a:pt x="685929" y="113186"/>
                    <a:pt x="707572" y="108857"/>
                  </a:cubicBezTo>
                  <a:cubicBezTo>
                    <a:pt x="775144" y="95342"/>
                    <a:pt x="732496" y="96411"/>
                    <a:pt x="816429" y="87085"/>
                  </a:cubicBezTo>
                  <a:cubicBezTo>
                    <a:pt x="1109287" y="54546"/>
                    <a:pt x="823552" y="93844"/>
                    <a:pt x="1023257" y="65314"/>
                  </a:cubicBezTo>
                  <a:cubicBezTo>
                    <a:pt x="1045029" y="58057"/>
                    <a:pt x="1065853" y="46789"/>
                    <a:pt x="1088572" y="43543"/>
                  </a:cubicBezTo>
                  <a:cubicBezTo>
                    <a:pt x="1187035" y="29477"/>
                    <a:pt x="1166420" y="31094"/>
                    <a:pt x="1284514" y="21771"/>
                  </a:cubicBezTo>
                  <a:lnTo>
                    <a:pt x="1578429" y="0"/>
                  </a:lnTo>
                  <a:cubicBezTo>
                    <a:pt x="1658257" y="3628"/>
                    <a:pt x="1738258" y="4513"/>
                    <a:pt x="1817914" y="10885"/>
                  </a:cubicBezTo>
                  <a:cubicBezTo>
                    <a:pt x="1829352" y="11800"/>
                    <a:pt x="1839154" y="20629"/>
                    <a:pt x="1850572" y="21771"/>
                  </a:cubicBezTo>
                  <a:cubicBezTo>
                    <a:pt x="1912058" y="27920"/>
                    <a:pt x="1973943" y="29028"/>
                    <a:pt x="2035629" y="32657"/>
                  </a:cubicBezTo>
                  <a:cubicBezTo>
                    <a:pt x="2050143" y="36286"/>
                    <a:pt x="2064842" y="39244"/>
                    <a:pt x="2079172" y="43543"/>
                  </a:cubicBezTo>
                  <a:cubicBezTo>
                    <a:pt x="2101153" y="50137"/>
                    <a:pt x="2121714" y="62467"/>
                    <a:pt x="2144486" y="65314"/>
                  </a:cubicBezTo>
                  <a:cubicBezTo>
                    <a:pt x="2253473" y="78938"/>
                    <a:pt x="2202715" y="71391"/>
                    <a:pt x="2296886" y="87085"/>
                  </a:cubicBezTo>
                  <a:lnTo>
                    <a:pt x="2362200" y="108857"/>
                  </a:lnTo>
                  <a:cubicBezTo>
                    <a:pt x="2373086" y="112486"/>
                    <a:pt x="2385310" y="113378"/>
                    <a:pt x="2394857" y="119743"/>
                  </a:cubicBezTo>
                  <a:cubicBezTo>
                    <a:pt x="2405743" y="127000"/>
                    <a:pt x="2415812" y="135663"/>
                    <a:pt x="2427514" y="141514"/>
                  </a:cubicBezTo>
                  <a:cubicBezTo>
                    <a:pt x="2437777" y="146646"/>
                    <a:pt x="2449909" y="147268"/>
                    <a:pt x="2460172" y="152400"/>
                  </a:cubicBezTo>
                  <a:cubicBezTo>
                    <a:pt x="2471874" y="158251"/>
                    <a:pt x="2482896" y="165657"/>
                    <a:pt x="2492829" y="174171"/>
                  </a:cubicBezTo>
                  <a:cubicBezTo>
                    <a:pt x="2508414" y="187529"/>
                    <a:pt x="2516899" y="211223"/>
                    <a:pt x="2536372" y="217714"/>
                  </a:cubicBezTo>
                  <a:lnTo>
                    <a:pt x="2569029" y="228600"/>
                  </a:lnTo>
                  <a:cubicBezTo>
                    <a:pt x="2576286" y="239486"/>
                    <a:pt x="2582627" y="251041"/>
                    <a:pt x="2590800" y="261257"/>
                  </a:cubicBezTo>
                  <a:cubicBezTo>
                    <a:pt x="2615138" y="291679"/>
                    <a:pt x="2612572" y="270613"/>
                    <a:pt x="2612572" y="293914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7" name="Group 66"/>
            <p:cNvGrpSpPr/>
            <p:nvPr/>
          </p:nvGrpSpPr>
          <p:grpSpPr>
            <a:xfrm>
              <a:off x="5250380" y="3831771"/>
              <a:ext cx="1760020" cy="2887664"/>
              <a:chOff x="5250380" y="3831771"/>
              <a:chExt cx="1760020" cy="2887664"/>
            </a:xfrm>
          </p:grpSpPr>
          <p:sp>
            <p:nvSpPr>
              <p:cNvPr id="60" name="Freeform 59"/>
              <p:cNvSpPr/>
              <p:nvPr/>
            </p:nvSpPr>
            <p:spPr>
              <a:xfrm>
                <a:off x="5780314" y="3831771"/>
                <a:ext cx="950513" cy="947058"/>
              </a:xfrm>
              <a:custGeom>
                <a:avLst/>
                <a:gdLst>
                  <a:gd name="connsiteX0" fmla="*/ 0 w 950513"/>
                  <a:gd name="connsiteY0" fmla="*/ 0 h 947058"/>
                  <a:gd name="connsiteX1" fmla="*/ 54429 w 950513"/>
                  <a:gd name="connsiteY1" fmla="*/ 21772 h 947058"/>
                  <a:gd name="connsiteX2" fmla="*/ 87086 w 950513"/>
                  <a:gd name="connsiteY2" fmla="*/ 43543 h 947058"/>
                  <a:gd name="connsiteX3" fmla="*/ 119743 w 950513"/>
                  <a:gd name="connsiteY3" fmla="*/ 54429 h 947058"/>
                  <a:gd name="connsiteX4" fmla="*/ 152400 w 950513"/>
                  <a:gd name="connsiteY4" fmla="*/ 76200 h 947058"/>
                  <a:gd name="connsiteX5" fmla="*/ 272143 w 950513"/>
                  <a:gd name="connsiteY5" fmla="*/ 87086 h 947058"/>
                  <a:gd name="connsiteX6" fmla="*/ 370115 w 950513"/>
                  <a:gd name="connsiteY6" fmla="*/ 119743 h 947058"/>
                  <a:gd name="connsiteX7" fmla="*/ 402772 w 950513"/>
                  <a:gd name="connsiteY7" fmla="*/ 130629 h 947058"/>
                  <a:gd name="connsiteX8" fmla="*/ 446315 w 950513"/>
                  <a:gd name="connsiteY8" fmla="*/ 141515 h 947058"/>
                  <a:gd name="connsiteX9" fmla="*/ 576943 w 950513"/>
                  <a:gd name="connsiteY9" fmla="*/ 228600 h 947058"/>
                  <a:gd name="connsiteX10" fmla="*/ 609600 w 950513"/>
                  <a:gd name="connsiteY10" fmla="*/ 250372 h 947058"/>
                  <a:gd name="connsiteX11" fmla="*/ 642257 w 950513"/>
                  <a:gd name="connsiteY11" fmla="*/ 272143 h 947058"/>
                  <a:gd name="connsiteX12" fmla="*/ 664029 w 950513"/>
                  <a:gd name="connsiteY12" fmla="*/ 304800 h 947058"/>
                  <a:gd name="connsiteX13" fmla="*/ 696686 w 950513"/>
                  <a:gd name="connsiteY13" fmla="*/ 315686 h 947058"/>
                  <a:gd name="connsiteX14" fmla="*/ 751115 w 950513"/>
                  <a:gd name="connsiteY14" fmla="*/ 359229 h 947058"/>
                  <a:gd name="connsiteX15" fmla="*/ 762000 w 950513"/>
                  <a:gd name="connsiteY15" fmla="*/ 391886 h 947058"/>
                  <a:gd name="connsiteX16" fmla="*/ 783772 w 950513"/>
                  <a:gd name="connsiteY16" fmla="*/ 413658 h 947058"/>
                  <a:gd name="connsiteX17" fmla="*/ 805543 w 950513"/>
                  <a:gd name="connsiteY17" fmla="*/ 446315 h 947058"/>
                  <a:gd name="connsiteX18" fmla="*/ 816429 w 950513"/>
                  <a:gd name="connsiteY18" fmla="*/ 478972 h 947058"/>
                  <a:gd name="connsiteX19" fmla="*/ 859972 w 950513"/>
                  <a:gd name="connsiteY19" fmla="*/ 544286 h 947058"/>
                  <a:gd name="connsiteX20" fmla="*/ 881743 w 950513"/>
                  <a:gd name="connsiteY20" fmla="*/ 576943 h 947058"/>
                  <a:gd name="connsiteX21" fmla="*/ 903515 w 950513"/>
                  <a:gd name="connsiteY21" fmla="*/ 642258 h 947058"/>
                  <a:gd name="connsiteX22" fmla="*/ 914400 w 950513"/>
                  <a:gd name="connsiteY22" fmla="*/ 674915 h 947058"/>
                  <a:gd name="connsiteX23" fmla="*/ 936172 w 950513"/>
                  <a:gd name="connsiteY23" fmla="*/ 696686 h 947058"/>
                  <a:gd name="connsiteX24" fmla="*/ 947057 w 950513"/>
                  <a:gd name="connsiteY24" fmla="*/ 947058 h 9470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950513" h="947058">
                    <a:moveTo>
                      <a:pt x="0" y="0"/>
                    </a:moveTo>
                    <a:cubicBezTo>
                      <a:pt x="18143" y="7257"/>
                      <a:pt x="36951" y="13033"/>
                      <a:pt x="54429" y="21772"/>
                    </a:cubicBezTo>
                    <a:cubicBezTo>
                      <a:pt x="66131" y="27623"/>
                      <a:pt x="75384" y="37692"/>
                      <a:pt x="87086" y="43543"/>
                    </a:cubicBezTo>
                    <a:cubicBezTo>
                      <a:pt x="97349" y="48675"/>
                      <a:pt x="109480" y="49297"/>
                      <a:pt x="119743" y="54429"/>
                    </a:cubicBezTo>
                    <a:cubicBezTo>
                      <a:pt x="131445" y="60280"/>
                      <a:pt x="139608" y="73459"/>
                      <a:pt x="152400" y="76200"/>
                    </a:cubicBezTo>
                    <a:cubicBezTo>
                      <a:pt x="191589" y="84598"/>
                      <a:pt x="232229" y="83457"/>
                      <a:pt x="272143" y="87086"/>
                    </a:cubicBezTo>
                    <a:lnTo>
                      <a:pt x="370115" y="119743"/>
                    </a:lnTo>
                    <a:cubicBezTo>
                      <a:pt x="381001" y="123371"/>
                      <a:pt x="391640" y="127846"/>
                      <a:pt x="402772" y="130629"/>
                    </a:cubicBezTo>
                    <a:lnTo>
                      <a:pt x="446315" y="141515"/>
                    </a:lnTo>
                    <a:lnTo>
                      <a:pt x="576943" y="228600"/>
                    </a:lnTo>
                    <a:lnTo>
                      <a:pt x="609600" y="250372"/>
                    </a:lnTo>
                    <a:lnTo>
                      <a:pt x="642257" y="272143"/>
                    </a:lnTo>
                    <a:cubicBezTo>
                      <a:pt x="649514" y="283029"/>
                      <a:pt x="653813" y="296627"/>
                      <a:pt x="664029" y="304800"/>
                    </a:cubicBezTo>
                    <a:cubicBezTo>
                      <a:pt x="672989" y="311968"/>
                      <a:pt x="686423" y="310554"/>
                      <a:pt x="696686" y="315686"/>
                    </a:cubicBezTo>
                    <a:cubicBezTo>
                      <a:pt x="724148" y="329418"/>
                      <a:pt x="730866" y="338981"/>
                      <a:pt x="751115" y="359229"/>
                    </a:cubicBezTo>
                    <a:cubicBezTo>
                      <a:pt x="754743" y="370115"/>
                      <a:pt x="756097" y="382047"/>
                      <a:pt x="762000" y="391886"/>
                    </a:cubicBezTo>
                    <a:cubicBezTo>
                      <a:pt x="767280" y="400687"/>
                      <a:pt x="777361" y="405644"/>
                      <a:pt x="783772" y="413658"/>
                    </a:cubicBezTo>
                    <a:cubicBezTo>
                      <a:pt x="791945" y="423874"/>
                      <a:pt x="799692" y="434613"/>
                      <a:pt x="805543" y="446315"/>
                    </a:cubicBezTo>
                    <a:cubicBezTo>
                      <a:pt x="810675" y="456578"/>
                      <a:pt x="810856" y="468941"/>
                      <a:pt x="816429" y="478972"/>
                    </a:cubicBezTo>
                    <a:cubicBezTo>
                      <a:pt x="829136" y="501845"/>
                      <a:pt x="845458" y="522515"/>
                      <a:pt x="859972" y="544286"/>
                    </a:cubicBezTo>
                    <a:cubicBezTo>
                      <a:pt x="867229" y="555172"/>
                      <a:pt x="877606" y="564532"/>
                      <a:pt x="881743" y="576943"/>
                    </a:cubicBezTo>
                    <a:lnTo>
                      <a:pt x="903515" y="642258"/>
                    </a:lnTo>
                    <a:cubicBezTo>
                      <a:pt x="907144" y="653144"/>
                      <a:pt x="906286" y="666802"/>
                      <a:pt x="914400" y="674915"/>
                    </a:cubicBezTo>
                    <a:lnTo>
                      <a:pt x="936172" y="696686"/>
                    </a:lnTo>
                    <a:cubicBezTo>
                      <a:pt x="959865" y="815161"/>
                      <a:pt x="947057" y="732613"/>
                      <a:pt x="947057" y="947058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66" name="Group 65"/>
              <p:cNvGrpSpPr/>
              <p:nvPr/>
            </p:nvGrpSpPr>
            <p:grpSpPr>
              <a:xfrm>
                <a:off x="5250380" y="4953000"/>
                <a:ext cx="1760020" cy="1766435"/>
                <a:chOff x="5250380" y="4953000"/>
                <a:chExt cx="1760020" cy="1766435"/>
              </a:xfrm>
            </p:grpSpPr>
            <p:cxnSp>
              <p:nvCxnSpPr>
                <p:cNvPr id="62" name="Straight Arrow Connector 61"/>
                <p:cNvCxnSpPr/>
                <p:nvPr/>
              </p:nvCxnSpPr>
              <p:spPr>
                <a:xfrm flipH="1" flipV="1">
                  <a:off x="5250380" y="4953000"/>
                  <a:ext cx="399762" cy="1397103"/>
                </a:xfrm>
                <a:prstGeom prst="straightConnector1">
                  <a:avLst/>
                </a:prstGeom>
                <a:ln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3" name="TextBox 62"/>
                <p:cNvSpPr txBox="1"/>
                <p:nvPr/>
              </p:nvSpPr>
              <p:spPr>
                <a:xfrm>
                  <a:off x="5780314" y="6350103"/>
                  <a:ext cx="123008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 smtClean="0"/>
                    <a:t>Region II</a:t>
                  </a:r>
                  <a:endParaRPr lang="en-US" dirty="0"/>
                </a:p>
              </p:txBody>
            </p:sp>
          </p:grpSp>
        </p:grpSp>
      </p:grpSp>
      <p:sp>
        <p:nvSpPr>
          <p:cNvPr id="69" name="TextBox 68"/>
          <p:cNvSpPr txBox="1"/>
          <p:nvPr/>
        </p:nvSpPr>
        <p:spPr>
          <a:xfrm>
            <a:off x="838200" y="1611477"/>
            <a:ext cx="617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We could solve a 3D HJI, but no need!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2462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 can cross </a:t>
            </a:r>
            <a:r>
              <a:rPr lang="en-US" dirty="0" err="1"/>
              <a:t>iff</a:t>
            </a:r>
            <a:r>
              <a:rPr lang="en-US" dirty="0"/>
              <a:t> A is either in Region I or Region II</a:t>
            </a:r>
            <a:br>
              <a:rPr lang="en-US" dirty="0"/>
            </a:br>
            <a:endParaRPr lang="en-US" dirty="0"/>
          </a:p>
        </p:txBody>
      </p:sp>
      <p:grpSp>
        <p:nvGrpSpPr>
          <p:cNvPr id="37" name="Group 36"/>
          <p:cNvGrpSpPr/>
          <p:nvPr/>
        </p:nvGrpSpPr>
        <p:grpSpPr>
          <a:xfrm>
            <a:off x="2514600" y="2014639"/>
            <a:ext cx="4677656" cy="4335464"/>
            <a:chOff x="2287976" y="1752600"/>
            <a:chExt cx="4677656" cy="4335464"/>
          </a:xfrm>
        </p:grpSpPr>
        <p:sp>
          <p:nvSpPr>
            <p:cNvPr id="4" name="Freeform 3"/>
            <p:cNvSpPr/>
            <p:nvPr/>
          </p:nvSpPr>
          <p:spPr>
            <a:xfrm>
              <a:off x="2287976" y="1752600"/>
              <a:ext cx="4677656" cy="4002366"/>
            </a:xfrm>
            <a:custGeom>
              <a:avLst/>
              <a:gdLst>
                <a:gd name="connsiteX0" fmla="*/ 1184567 w 4677656"/>
                <a:gd name="connsiteY0" fmla="*/ 860965 h 4002366"/>
                <a:gd name="connsiteX1" fmla="*/ 204853 w 4677656"/>
                <a:gd name="connsiteY1" fmla="*/ 1895108 h 4002366"/>
                <a:gd name="connsiteX2" fmla="*/ 183081 w 4677656"/>
                <a:gd name="connsiteY2" fmla="*/ 3255822 h 4002366"/>
                <a:gd name="connsiteX3" fmla="*/ 2186053 w 4677656"/>
                <a:gd name="connsiteY3" fmla="*/ 3985165 h 4002366"/>
                <a:gd name="connsiteX4" fmla="*/ 3176653 w 4677656"/>
                <a:gd name="connsiteY4" fmla="*/ 2559137 h 4002366"/>
                <a:gd name="connsiteX5" fmla="*/ 4667996 w 4677656"/>
                <a:gd name="connsiteY5" fmla="*/ 2765965 h 4002366"/>
                <a:gd name="connsiteX6" fmla="*/ 3720939 w 4677656"/>
                <a:gd name="connsiteY6" fmla="*/ 730337 h 4002366"/>
                <a:gd name="connsiteX7" fmla="*/ 1837710 w 4677656"/>
                <a:gd name="connsiteY7" fmla="*/ 708565 h 4002366"/>
                <a:gd name="connsiteX8" fmla="*/ 1282539 w 4677656"/>
                <a:gd name="connsiteY8" fmla="*/ 994 h 4002366"/>
                <a:gd name="connsiteX9" fmla="*/ 1184567 w 4677656"/>
                <a:gd name="connsiteY9" fmla="*/ 860965 h 4002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677656" h="4002366">
                  <a:moveTo>
                    <a:pt x="1184567" y="860965"/>
                  </a:moveTo>
                  <a:cubicBezTo>
                    <a:pt x="1004953" y="1176651"/>
                    <a:pt x="371767" y="1495965"/>
                    <a:pt x="204853" y="1895108"/>
                  </a:cubicBezTo>
                  <a:cubicBezTo>
                    <a:pt x="37939" y="2294251"/>
                    <a:pt x="-147119" y="2907479"/>
                    <a:pt x="183081" y="3255822"/>
                  </a:cubicBezTo>
                  <a:cubicBezTo>
                    <a:pt x="513281" y="3604165"/>
                    <a:pt x="1687124" y="4101279"/>
                    <a:pt x="2186053" y="3985165"/>
                  </a:cubicBezTo>
                  <a:cubicBezTo>
                    <a:pt x="2684982" y="3869051"/>
                    <a:pt x="2762996" y="2762337"/>
                    <a:pt x="3176653" y="2559137"/>
                  </a:cubicBezTo>
                  <a:cubicBezTo>
                    <a:pt x="3590310" y="2355937"/>
                    <a:pt x="4577282" y="3070765"/>
                    <a:pt x="4667996" y="2765965"/>
                  </a:cubicBezTo>
                  <a:cubicBezTo>
                    <a:pt x="4758710" y="2461165"/>
                    <a:pt x="4192653" y="1073237"/>
                    <a:pt x="3720939" y="730337"/>
                  </a:cubicBezTo>
                  <a:cubicBezTo>
                    <a:pt x="3249225" y="387437"/>
                    <a:pt x="2244110" y="830122"/>
                    <a:pt x="1837710" y="708565"/>
                  </a:cubicBezTo>
                  <a:cubicBezTo>
                    <a:pt x="1431310" y="587008"/>
                    <a:pt x="1393211" y="-28035"/>
                    <a:pt x="1282539" y="994"/>
                  </a:cubicBezTo>
                  <a:cubicBezTo>
                    <a:pt x="1171867" y="30023"/>
                    <a:pt x="1364181" y="545279"/>
                    <a:pt x="1184567" y="860965"/>
                  </a:cubicBezTo>
                  <a:close/>
                </a:path>
              </a:pathLst>
            </a:cu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4038600" y="3753783"/>
              <a:ext cx="566057" cy="361017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5181600" y="3352800"/>
              <a:ext cx="381000" cy="581491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" name="Straight Connector 28"/>
            <p:cNvCxnSpPr>
              <a:endCxn id="15" idx="6"/>
            </p:cNvCxnSpPr>
            <p:nvPr/>
          </p:nvCxnSpPr>
          <p:spPr>
            <a:xfrm flipV="1">
              <a:off x="3886200" y="3934292"/>
              <a:ext cx="718457" cy="18206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>
              <a:stCxn id="15" idx="6"/>
            </p:cNvCxnSpPr>
            <p:nvPr/>
          </p:nvCxnSpPr>
          <p:spPr>
            <a:xfrm flipV="1">
              <a:off x="4604657" y="2438400"/>
              <a:ext cx="0" cy="149589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/>
            <p:cNvSpPr txBox="1"/>
            <p:nvPr/>
          </p:nvSpPr>
          <p:spPr>
            <a:xfrm>
              <a:off x="3619499" y="5718732"/>
              <a:ext cx="14042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e2</a:t>
              </a:r>
              <a:endParaRPr lang="en-US" dirty="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4321628" y="2014639"/>
              <a:ext cx="14042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e1</a:t>
              </a:r>
              <a:endParaRPr lang="en-US" dirty="0"/>
            </a:p>
          </p:txBody>
        </p:sp>
      </p:grpSp>
      <p:sp>
        <p:nvSpPr>
          <p:cNvPr id="42" name="TextBox 41"/>
          <p:cNvSpPr txBox="1"/>
          <p:nvPr/>
        </p:nvSpPr>
        <p:spPr>
          <a:xfrm>
            <a:off x="7214027" y="2069459"/>
            <a:ext cx="1676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 just reached this point</a:t>
            </a:r>
            <a:endParaRPr lang="en-US" dirty="0"/>
          </a:p>
        </p:txBody>
      </p:sp>
      <p:cxnSp>
        <p:nvCxnSpPr>
          <p:cNvPr id="44" name="Straight Arrow Connector 43"/>
          <p:cNvCxnSpPr/>
          <p:nvPr/>
        </p:nvCxnSpPr>
        <p:spPr>
          <a:xfrm>
            <a:off x="2667000" y="2243630"/>
            <a:ext cx="1981200" cy="66302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1600200" y="1884793"/>
            <a:ext cx="1676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If A is here, just go to e1</a:t>
            </a:r>
            <a:endParaRPr lang="en-US" dirty="0"/>
          </a:p>
        </p:txBody>
      </p:sp>
      <p:sp>
        <p:nvSpPr>
          <p:cNvPr id="48" name="Oval 47"/>
          <p:cNvSpPr/>
          <p:nvPr/>
        </p:nvSpPr>
        <p:spPr>
          <a:xfrm flipH="1">
            <a:off x="4728128" y="3396260"/>
            <a:ext cx="250599" cy="174604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5" name="Group 64"/>
          <p:cNvGrpSpPr/>
          <p:nvPr/>
        </p:nvGrpSpPr>
        <p:grpSpPr>
          <a:xfrm>
            <a:off x="4147457" y="1817914"/>
            <a:ext cx="2623458" cy="1654629"/>
            <a:chOff x="4147457" y="1817914"/>
            <a:chExt cx="2623458" cy="1654629"/>
          </a:xfrm>
        </p:grpSpPr>
        <p:cxnSp>
          <p:nvCxnSpPr>
            <p:cNvPr id="57" name="Straight Arrow Connector 56"/>
            <p:cNvCxnSpPr/>
            <p:nvPr/>
          </p:nvCxnSpPr>
          <p:spPr>
            <a:xfrm flipH="1">
              <a:off x="5408224" y="2014639"/>
              <a:ext cx="381000" cy="806325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4" name="Group 63"/>
            <p:cNvGrpSpPr/>
            <p:nvPr/>
          </p:nvGrpSpPr>
          <p:grpSpPr>
            <a:xfrm>
              <a:off x="4147457" y="1817914"/>
              <a:ext cx="2623458" cy="1654629"/>
              <a:chOff x="4147457" y="1817914"/>
              <a:chExt cx="2623458" cy="1654629"/>
            </a:xfrm>
          </p:grpSpPr>
          <p:sp>
            <p:nvSpPr>
              <p:cNvPr id="53" name="Freeform 52"/>
              <p:cNvSpPr/>
              <p:nvPr/>
            </p:nvSpPr>
            <p:spPr>
              <a:xfrm>
                <a:off x="4147457" y="2623457"/>
                <a:ext cx="1502685" cy="849086"/>
              </a:xfrm>
              <a:custGeom>
                <a:avLst/>
                <a:gdLst>
                  <a:gd name="connsiteX0" fmla="*/ 0 w 1502685"/>
                  <a:gd name="connsiteY0" fmla="*/ 0 h 849086"/>
                  <a:gd name="connsiteX1" fmla="*/ 10886 w 1502685"/>
                  <a:gd name="connsiteY1" fmla="*/ 163286 h 849086"/>
                  <a:gd name="connsiteX2" fmla="*/ 43543 w 1502685"/>
                  <a:gd name="connsiteY2" fmla="*/ 272143 h 849086"/>
                  <a:gd name="connsiteX3" fmla="*/ 76200 w 1502685"/>
                  <a:gd name="connsiteY3" fmla="*/ 370114 h 849086"/>
                  <a:gd name="connsiteX4" fmla="*/ 108857 w 1502685"/>
                  <a:gd name="connsiteY4" fmla="*/ 435429 h 849086"/>
                  <a:gd name="connsiteX5" fmla="*/ 152400 w 1502685"/>
                  <a:gd name="connsiteY5" fmla="*/ 478972 h 849086"/>
                  <a:gd name="connsiteX6" fmla="*/ 185057 w 1502685"/>
                  <a:gd name="connsiteY6" fmla="*/ 489857 h 849086"/>
                  <a:gd name="connsiteX7" fmla="*/ 239486 w 1502685"/>
                  <a:gd name="connsiteY7" fmla="*/ 566057 h 849086"/>
                  <a:gd name="connsiteX8" fmla="*/ 283029 w 1502685"/>
                  <a:gd name="connsiteY8" fmla="*/ 609600 h 849086"/>
                  <a:gd name="connsiteX9" fmla="*/ 304800 w 1502685"/>
                  <a:gd name="connsiteY9" fmla="*/ 631372 h 849086"/>
                  <a:gd name="connsiteX10" fmla="*/ 337457 w 1502685"/>
                  <a:gd name="connsiteY10" fmla="*/ 642257 h 849086"/>
                  <a:gd name="connsiteX11" fmla="*/ 381000 w 1502685"/>
                  <a:gd name="connsiteY11" fmla="*/ 696686 h 849086"/>
                  <a:gd name="connsiteX12" fmla="*/ 413657 w 1502685"/>
                  <a:gd name="connsiteY12" fmla="*/ 707572 h 849086"/>
                  <a:gd name="connsiteX13" fmla="*/ 500743 w 1502685"/>
                  <a:gd name="connsiteY13" fmla="*/ 772886 h 849086"/>
                  <a:gd name="connsiteX14" fmla="*/ 566057 w 1502685"/>
                  <a:gd name="connsiteY14" fmla="*/ 794657 h 849086"/>
                  <a:gd name="connsiteX15" fmla="*/ 598714 w 1502685"/>
                  <a:gd name="connsiteY15" fmla="*/ 805543 h 849086"/>
                  <a:gd name="connsiteX16" fmla="*/ 631372 w 1502685"/>
                  <a:gd name="connsiteY16" fmla="*/ 827314 h 849086"/>
                  <a:gd name="connsiteX17" fmla="*/ 696686 w 1502685"/>
                  <a:gd name="connsiteY17" fmla="*/ 849086 h 849086"/>
                  <a:gd name="connsiteX18" fmla="*/ 794657 w 1502685"/>
                  <a:gd name="connsiteY18" fmla="*/ 838200 h 849086"/>
                  <a:gd name="connsiteX19" fmla="*/ 816429 w 1502685"/>
                  <a:gd name="connsiteY19" fmla="*/ 816429 h 849086"/>
                  <a:gd name="connsiteX20" fmla="*/ 881743 w 1502685"/>
                  <a:gd name="connsiteY20" fmla="*/ 794657 h 849086"/>
                  <a:gd name="connsiteX21" fmla="*/ 914400 w 1502685"/>
                  <a:gd name="connsiteY21" fmla="*/ 772886 h 849086"/>
                  <a:gd name="connsiteX22" fmla="*/ 979714 w 1502685"/>
                  <a:gd name="connsiteY22" fmla="*/ 751114 h 849086"/>
                  <a:gd name="connsiteX23" fmla="*/ 1045029 w 1502685"/>
                  <a:gd name="connsiteY23" fmla="*/ 707572 h 849086"/>
                  <a:gd name="connsiteX24" fmla="*/ 1077686 w 1502685"/>
                  <a:gd name="connsiteY24" fmla="*/ 685800 h 849086"/>
                  <a:gd name="connsiteX25" fmla="*/ 1197429 w 1502685"/>
                  <a:gd name="connsiteY25" fmla="*/ 631372 h 849086"/>
                  <a:gd name="connsiteX26" fmla="*/ 1295400 w 1502685"/>
                  <a:gd name="connsiteY26" fmla="*/ 566057 h 849086"/>
                  <a:gd name="connsiteX27" fmla="*/ 1328057 w 1502685"/>
                  <a:gd name="connsiteY27" fmla="*/ 544286 h 849086"/>
                  <a:gd name="connsiteX28" fmla="*/ 1349829 w 1502685"/>
                  <a:gd name="connsiteY28" fmla="*/ 522514 h 849086"/>
                  <a:gd name="connsiteX29" fmla="*/ 1415143 w 1502685"/>
                  <a:gd name="connsiteY29" fmla="*/ 478972 h 849086"/>
                  <a:gd name="connsiteX30" fmla="*/ 1458686 w 1502685"/>
                  <a:gd name="connsiteY30" fmla="*/ 435429 h 849086"/>
                  <a:gd name="connsiteX31" fmla="*/ 1469572 w 1502685"/>
                  <a:gd name="connsiteY31" fmla="*/ 402772 h 849086"/>
                  <a:gd name="connsiteX32" fmla="*/ 1491343 w 1502685"/>
                  <a:gd name="connsiteY32" fmla="*/ 359229 h 849086"/>
                  <a:gd name="connsiteX33" fmla="*/ 1502229 w 1502685"/>
                  <a:gd name="connsiteY33" fmla="*/ 21772 h 8490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502685" h="849086">
                    <a:moveTo>
                      <a:pt x="0" y="0"/>
                    </a:moveTo>
                    <a:cubicBezTo>
                      <a:pt x="3629" y="54429"/>
                      <a:pt x="5175" y="109036"/>
                      <a:pt x="10886" y="163286"/>
                    </a:cubicBezTo>
                    <a:cubicBezTo>
                      <a:pt x="13417" y="187328"/>
                      <a:pt x="38395" y="256699"/>
                      <a:pt x="43543" y="272143"/>
                    </a:cubicBezTo>
                    <a:lnTo>
                      <a:pt x="76200" y="370114"/>
                    </a:lnTo>
                    <a:cubicBezTo>
                      <a:pt x="86736" y="401722"/>
                      <a:pt x="85837" y="408572"/>
                      <a:pt x="108857" y="435429"/>
                    </a:cubicBezTo>
                    <a:cubicBezTo>
                      <a:pt x="122215" y="451014"/>
                      <a:pt x="132927" y="472481"/>
                      <a:pt x="152400" y="478972"/>
                    </a:cubicBezTo>
                    <a:lnTo>
                      <a:pt x="185057" y="489857"/>
                    </a:lnTo>
                    <a:cubicBezTo>
                      <a:pt x="202434" y="541988"/>
                      <a:pt x="187829" y="514399"/>
                      <a:pt x="239486" y="566057"/>
                    </a:cubicBezTo>
                    <a:lnTo>
                      <a:pt x="283029" y="609600"/>
                    </a:lnTo>
                    <a:cubicBezTo>
                      <a:pt x="290286" y="616857"/>
                      <a:pt x="295063" y="628127"/>
                      <a:pt x="304800" y="631372"/>
                    </a:cubicBezTo>
                    <a:lnTo>
                      <a:pt x="337457" y="642257"/>
                    </a:lnTo>
                    <a:cubicBezTo>
                      <a:pt x="347344" y="657087"/>
                      <a:pt x="363767" y="686346"/>
                      <a:pt x="381000" y="696686"/>
                    </a:cubicBezTo>
                    <a:cubicBezTo>
                      <a:pt x="390839" y="702590"/>
                      <a:pt x="402771" y="703943"/>
                      <a:pt x="413657" y="707572"/>
                    </a:cubicBezTo>
                    <a:cubicBezTo>
                      <a:pt x="439446" y="733360"/>
                      <a:pt x="463820" y="760578"/>
                      <a:pt x="500743" y="772886"/>
                    </a:cubicBezTo>
                    <a:lnTo>
                      <a:pt x="566057" y="794657"/>
                    </a:lnTo>
                    <a:cubicBezTo>
                      <a:pt x="576943" y="798286"/>
                      <a:pt x="589166" y="799178"/>
                      <a:pt x="598714" y="805543"/>
                    </a:cubicBezTo>
                    <a:cubicBezTo>
                      <a:pt x="609600" y="812800"/>
                      <a:pt x="619416" y="822000"/>
                      <a:pt x="631372" y="827314"/>
                    </a:cubicBezTo>
                    <a:cubicBezTo>
                      <a:pt x="652343" y="836634"/>
                      <a:pt x="696686" y="849086"/>
                      <a:pt x="696686" y="849086"/>
                    </a:cubicBezTo>
                    <a:cubicBezTo>
                      <a:pt x="729343" y="845457"/>
                      <a:pt x="762957" y="846845"/>
                      <a:pt x="794657" y="838200"/>
                    </a:cubicBezTo>
                    <a:cubicBezTo>
                      <a:pt x="804559" y="835500"/>
                      <a:pt x="807249" y="821019"/>
                      <a:pt x="816429" y="816429"/>
                    </a:cubicBezTo>
                    <a:cubicBezTo>
                      <a:pt x="836955" y="806166"/>
                      <a:pt x="862648" y="807387"/>
                      <a:pt x="881743" y="794657"/>
                    </a:cubicBezTo>
                    <a:cubicBezTo>
                      <a:pt x="892629" y="787400"/>
                      <a:pt x="902445" y="778199"/>
                      <a:pt x="914400" y="772886"/>
                    </a:cubicBezTo>
                    <a:cubicBezTo>
                      <a:pt x="935371" y="763565"/>
                      <a:pt x="960619" y="763844"/>
                      <a:pt x="979714" y="751114"/>
                    </a:cubicBezTo>
                    <a:lnTo>
                      <a:pt x="1045029" y="707572"/>
                    </a:lnTo>
                    <a:cubicBezTo>
                      <a:pt x="1055915" y="700315"/>
                      <a:pt x="1065984" y="691651"/>
                      <a:pt x="1077686" y="685800"/>
                    </a:cubicBezTo>
                    <a:cubicBezTo>
                      <a:pt x="1175035" y="637125"/>
                      <a:pt x="1133982" y="652520"/>
                      <a:pt x="1197429" y="631372"/>
                    </a:cubicBezTo>
                    <a:lnTo>
                      <a:pt x="1295400" y="566057"/>
                    </a:lnTo>
                    <a:cubicBezTo>
                      <a:pt x="1306286" y="558800"/>
                      <a:pt x="1318806" y="553537"/>
                      <a:pt x="1328057" y="544286"/>
                    </a:cubicBezTo>
                    <a:cubicBezTo>
                      <a:pt x="1335314" y="537029"/>
                      <a:pt x="1341618" y="528672"/>
                      <a:pt x="1349829" y="522514"/>
                    </a:cubicBezTo>
                    <a:cubicBezTo>
                      <a:pt x="1370762" y="506815"/>
                      <a:pt x="1396641" y="497474"/>
                      <a:pt x="1415143" y="478972"/>
                    </a:cubicBezTo>
                    <a:lnTo>
                      <a:pt x="1458686" y="435429"/>
                    </a:lnTo>
                    <a:cubicBezTo>
                      <a:pt x="1462315" y="424543"/>
                      <a:pt x="1465052" y="413319"/>
                      <a:pt x="1469572" y="402772"/>
                    </a:cubicBezTo>
                    <a:cubicBezTo>
                      <a:pt x="1475964" y="387857"/>
                      <a:pt x="1488812" y="375258"/>
                      <a:pt x="1491343" y="359229"/>
                    </a:cubicBezTo>
                    <a:cubicBezTo>
                      <a:pt x="1506091" y="265824"/>
                      <a:pt x="1502229" y="114464"/>
                      <a:pt x="1502229" y="21772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TextBox 57"/>
              <p:cNvSpPr txBox="1"/>
              <p:nvPr/>
            </p:nvSpPr>
            <p:spPr>
              <a:xfrm>
                <a:off x="5789224" y="1817914"/>
                <a:ext cx="98169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Region I</a:t>
                </a:r>
                <a:endParaRPr lang="en-US" dirty="0"/>
              </a:p>
            </p:txBody>
          </p:sp>
        </p:grpSp>
      </p:grpSp>
      <p:grpSp>
        <p:nvGrpSpPr>
          <p:cNvPr id="68" name="Group 67"/>
          <p:cNvGrpSpPr/>
          <p:nvPr/>
        </p:nvGrpSpPr>
        <p:grpSpPr>
          <a:xfrm>
            <a:off x="2852057" y="3439886"/>
            <a:ext cx="4158343" cy="3279549"/>
            <a:chOff x="2852057" y="3439886"/>
            <a:chExt cx="4158343" cy="3279549"/>
          </a:xfrm>
        </p:grpSpPr>
        <p:sp>
          <p:nvSpPr>
            <p:cNvPr id="59" name="Freeform 58"/>
            <p:cNvSpPr/>
            <p:nvPr/>
          </p:nvSpPr>
          <p:spPr>
            <a:xfrm>
              <a:off x="2852057" y="3439886"/>
              <a:ext cx="2612649" cy="293914"/>
            </a:xfrm>
            <a:custGeom>
              <a:avLst/>
              <a:gdLst>
                <a:gd name="connsiteX0" fmla="*/ 0 w 2612649"/>
                <a:gd name="connsiteY0" fmla="*/ 293914 h 293914"/>
                <a:gd name="connsiteX1" fmla="*/ 54429 w 2612649"/>
                <a:gd name="connsiteY1" fmla="*/ 261257 h 293914"/>
                <a:gd name="connsiteX2" fmla="*/ 119743 w 2612649"/>
                <a:gd name="connsiteY2" fmla="*/ 239485 h 293914"/>
                <a:gd name="connsiteX3" fmla="*/ 228600 w 2612649"/>
                <a:gd name="connsiteY3" fmla="*/ 217714 h 293914"/>
                <a:gd name="connsiteX4" fmla="*/ 293914 w 2612649"/>
                <a:gd name="connsiteY4" fmla="*/ 195943 h 293914"/>
                <a:gd name="connsiteX5" fmla="*/ 413657 w 2612649"/>
                <a:gd name="connsiteY5" fmla="*/ 174171 h 293914"/>
                <a:gd name="connsiteX6" fmla="*/ 522514 w 2612649"/>
                <a:gd name="connsiteY6" fmla="*/ 163285 h 293914"/>
                <a:gd name="connsiteX7" fmla="*/ 598714 w 2612649"/>
                <a:gd name="connsiteY7" fmla="*/ 141514 h 293914"/>
                <a:gd name="connsiteX8" fmla="*/ 642257 w 2612649"/>
                <a:gd name="connsiteY8" fmla="*/ 119743 h 293914"/>
                <a:gd name="connsiteX9" fmla="*/ 707572 w 2612649"/>
                <a:gd name="connsiteY9" fmla="*/ 108857 h 293914"/>
                <a:gd name="connsiteX10" fmla="*/ 816429 w 2612649"/>
                <a:gd name="connsiteY10" fmla="*/ 87085 h 293914"/>
                <a:gd name="connsiteX11" fmla="*/ 1023257 w 2612649"/>
                <a:gd name="connsiteY11" fmla="*/ 65314 h 293914"/>
                <a:gd name="connsiteX12" fmla="*/ 1088572 w 2612649"/>
                <a:gd name="connsiteY12" fmla="*/ 43543 h 293914"/>
                <a:gd name="connsiteX13" fmla="*/ 1284514 w 2612649"/>
                <a:gd name="connsiteY13" fmla="*/ 21771 h 293914"/>
                <a:gd name="connsiteX14" fmla="*/ 1578429 w 2612649"/>
                <a:gd name="connsiteY14" fmla="*/ 0 h 293914"/>
                <a:gd name="connsiteX15" fmla="*/ 1817914 w 2612649"/>
                <a:gd name="connsiteY15" fmla="*/ 10885 h 293914"/>
                <a:gd name="connsiteX16" fmla="*/ 1850572 w 2612649"/>
                <a:gd name="connsiteY16" fmla="*/ 21771 h 293914"/>
                <a:gd name="connsiteX17" fmla="*/ 2035629 w 2612649"/>
                <a:gd name="connsiteY17" fmla="*/ 32657 h 293914"/>
                <a:gd name="connsiteX18" fmla="*/ 2079172 w 2612649"/>
                <a:gd name="connsiteY18" fmla="*/ 43543 h 293914"/>
                <a:gd name="connsiteX19" fmla="*/ 2144486 w 2612649"/>
                <a:gd name="connsiteY19" fmla="*/ 65314 h 293914"/>
                <a:gd name="connsiteX20" fmla="*/ 2296886 w 2612649"/>
                <a:gd name="connsiteY20" fmla="*/ 87085 h 293914"/>
                <a:gd name="connsiteX21" fmla="*/ 2362200 w 2612649"/>
                <a:gd name="connsiteY21" fmla="*/ 108857 h 293914"/>
                <a:gd name="connsiteX22" fmla="*/ 2394857 w 2612649"/>
                <a:gd name="connsiteY22" fmla="*/ 119743 h 293914"/>
                <a:gd name="connsiteX23" fmla="*/ 2427514 w 2612649"/>
                <a:gd name="connsiteY23" fmla="*/ 141514 h 293914"/>
                <a:gd name="connsiteX24" fmla="*/ 2460172 w 2612649"/>
                <a:gd name="connsiteY24" fmla="*/ 152400 h 293914"/>
                <a:gd name="connsiteX25" fmla="*/ 2492829 w 2612649"/>
                <a:gd name="connsiteY25" fmla="*/ 174171 h 293914"/>
                <a:gd name="connsiteX26" fmla="*/ 2536372 w 2612649"/>
                <a:gd name="connsiteY26" fmla="*/ 217714 h 293914"/>
                <a:gd name="connsiteX27" fmla="*/ 2569029 w 2612649"/>
                <a:gd name="connsiteY27" fmla="*/ 228600 h 293914"/>
                <a:gd name="connsiteX28" fmla="*/ 2590800 w 2612649"/>
                <a:gd name="connsiteY28" fmla="*/ 261257 h 293914"/>
                <a:gd name="connsiteX29" fmla="*/ 2612572 w 2612649"/>
                <a:gd name="connsiteY29" fmla="*/ 293914 h 293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612649" h="293914">
                  <a:moveTo>
                    <a:pt x="0" y="293914"/>
                  </a:moveTo>
                  <a:cubicBezTo>
                    <a:pt x="18143" y="283028"/>
                    <a:pt x="35167" y="270012"/>
                    <a:pt x="54429" y="261257"/>
                  </a:cubicBezTo>
                  <a:cubicBezTo>
                    <a:pt x="75321" y="251761"/>
                    <a:pt x="97106" y="243258"/>
                    <a:pt x="119743" y="239485"/>
                  </a:cubicBezTo>
                  <a:cubicBezTo>
                    <a:pt x="163887" y="232128"/>
                    <a:pt x="187998" y="229895"/>
                    <a:pt x="228600" y="217714"/>
                  </a:cubicBezTo>
                  <a:cubicBezTo>
                    <a:pt x="250581" y="211120"/>
                    <a:pt x="271411" y="200444"/>
                    <a:pt x="293914" y="195943"/>
                  </a:cubicBezTo>
                  <a:cubicBezTo>
                    <a:pt x="331068" y="188512"/>
                    <a:pt x="376519" y="178813"/>
                    <a:pt x="413657" y="174171"/>
                  </a:cubicBezTo>
                  <a:cubicBezTo>
                    <a:pt x="449842" y="169648"/>
                    <a:pt x="486228" y="166914"/>
                    <a:pt x="522514" y="163285"/>
                  </a:cubicBezTo>
                  <a:cubicBezTo>
                    <a:pt x="544617" y="157760"/>
                    <a:pt x="576845" y="150886"/>
                    <a:pt x="598714" y="141514"/>
                  </a:cubicBezTo>
                  <a:cubicBezTo>
                    <a:pt x="613629" y="135122"/>
                    <a:pt x="626714" y="124406"/>
                    <a:pt x="642257" y="119743"/>
                  </a:cubicBezTo>
                  <a:cubicBezTo>
                    <a:pt x="663398" y="113401"/>
                    <a:pt x="685929" y="113186"/>
                    <a:pt x="707572" y="108857"/>
                  </a:cubicBezTo>
                  <a:cubicBezTo>
                    <a:pt x="775144" y="95342"/>
                    <a:pt x="732496" y="96411"/>
                    <a:pt x="816429" y="87085"/>
                  </a:cubicBezTo>
                  <a:cubicBezTo>
                    <a:pt x="1109287" y="54546"/>
                    <a:pt x="823552" y="93844"/>
                    <a:pt x="1023257" y="65314"/>
                  </a:cubicBezTo>
                  <a:cubicBezTo>
                    <a:pt x="1045029" y="58057"/>
                    <a:pt x="1065853" y="46789"/>
                    <a:pt x="1088572" y="43543"/>
                  </a:cubicBezTo>
                  <a:cubicBezTo>
                    <a:pt x="1187035" y="29477"/>
                    <a:pt x="1166420" y="31094"/>
                    <a:pt x="1284514" y="21771"/>
                  </a:cubicBezTo>
                  <a:lnTo>
                    <a:pt x="1578429" y="0"/>
                  </a:lnTo>
                  <a:cubicBezTo>
                    <a:pt x="1658257" y="3628"/>
                    <a:pt x="1738258" y="4513"/>
                    <a:pt x="1817914" y="10885"/>
                  </a:cubicBezTo>
                  <a:cubicBezTo>
                    <a:pt x="1829352" y="11800"/>
                    <a:pt x="1839154" y="20629"/>
                    <a:pt x="1850572" y="21771"/>
                  </a:cubicBezTo>
                  <a:cubicBezTo>
                    <a:pt x="1912058" y="27920"/>
                    <a:pt x="1973943" y="29028"/>
                    <a:pt x="2035629" y="32657"/>
                  </a:cubicBezTo>
                  <a:cubicBezTo>
                    <a:pt x="2050143" y="36286"/>
                    <a:pt x="2064842" y="39244"/>
                    <a:pt x="2079172" y="43543"/>
                  </a:cubicBezTo>
                  <a:cubicBezTo>
                    <a:pt x="2101153" y="50137"/>
                    <a:pt x="2121714" y="62467"/>
                    <a:pt x="2144486" y="65314"/>
                  </a:cubicBezTo>
                  <a:cubicBezTo>
                    <a:pt x="2253473" y="78938"/>
                    <a:pt x="2202715" y="71391"/>
                    <a:pt x="2296886" y="87085"/>
                  </a:cubicBezTo>
                  <a:lnTo>
                    <a:pt x="2362200" y="108857"/>
                  </a:lnTo>
                  <a:cubicBezTo>
                    <a:pt x="2373086" y="112486"/>
                    <a:pt x="2385310" y="113378"/>
                    <a:pt x="2394857" y="119743"/>
                  </a:cubicBezTo>
                  <a:cubicBezTo>
                    <a:pt x="2405743" y="127000"/>
                    <a:pt x="2415812" y="135663"/>
                    <a:pt x="2427514" y="141514"/>
                  </a:cubicBezTo>
                  <a:cubicBezTo>
                    <a:pt x="2437777" y="146646"/>
                    <a:pt x="2449909" y="147268"/>
                    <a:pt x="2460172" y="152400"/>
                  </a:cubicBezTo>
                  <a:cubicBezTo>
                    <a:pt x="2471874" y="158251"/>
                    <a:pt x="2482896" y="165657"/>
                    <a:pt x="2492829" y="174171"/>
                  </a:cubicBezTo>
                  <a:cubicBezTo>
                    <a:pt x="2508414" y="187529"/>
                    <a:pt x="2516899" y="211223"/>
                    <a:pt x="2536372" y="217714"/>
                  </a:cubicBezTo>
                  <a:lnTo>
                    <a:pt x="2569029" y="228600"/>
                  </a:lnTo>
                  <a:cubicBezTo>
                    <a:pt x="2576286" y="239486"/>
                    <a:pt x="2582627" y="251041"/>
                    <a:pt x="2590800" y="261257"/>
                  </a:cubicBezTo>
                  <a:cubicBezTo>
                    <a:pt x="2615138" y="291679"/>
                    <a:pt x="2612572" y="270613"/>
                    <a:pt x="2612572" y="293914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7" name="Group 66"/>
            <p:cNvGrpSpPr/>
            <p:nvPr/>
          </p:nvGrpSpPr>
          <p:grpSpPr>
            <a:xfrm>
              <a:off x="5250380" y="3831771"/>
              <a:ext cx="1760020" cy="2887664"/>
              <a:chOff x="5250380" y="3831771"/>
              <a:chExt cx="1760020" cy="2887664"/>
            </a:xfrm>
          </p:grpSpPr>
          <p:sp>
            <p:nvSpPr>
              <p:cNvPr id="60" name="Freeform 59"/>
              <p:cNvSpPr/>
              <p:nvPr/>
            </p:nvSpPr>
            <p:spPr>
              <a:xfrm>
                <a:off x="5780314" y="3831771"/>
                <a:ext cx="950513" cy="947058"/>
              </a:xfrm>
              <a:custGeom>
                <a:avLst/>
                <a:gdLst>
                  <a:gd name="connsiteX0" fmla="*/ 0 w 950513"/>
                  <a:gd name="connsiteY0" fmla="*/ 0 h 947058"/>
                  <a:gd name="connsiteX1" fmla="*/ 54429 w 950513"/>
                  <a:gd name="connsiteY1" fmla="*/ 21772 h 947058"/>
                  <a:gd name="connsiteX2" fmla="*/ 87086 w 950513"/>
                  <a:gd name="connsiteY2" fmla="*/ 43543 h 947058"/>
                  <a:gd name="connsiteX3" fmla="*/ 119743 w 950513"/>
                  <a:gd name="connsiteY3" fmla="*/ 54429 h 947058"/>
                  <a:gd name="connsiteX4" fmla="*/ 152400 w 950513"/>
                  <a:gd name="connsiteY4" fmla="*/ 76200 h 947058"/>
                  <a:gd name="connsiteX5" fmla="*/ 272143 w 950513"/>
                  <a:gd name="connsiteY5" fmla="*/ 87086 h 947058"/>
                  <a:gd name="connsiteX6" fmla="*/ 370115 w 950513"/>
                  <a:gd name="connsiteY6" fmla="*/ 119743 h 947058"/>
                  <a:gd name="connsiteX7" fmla="*/ 402772 w 950513"/>
                  <a:gd name="connsiteY7" fmla="*/ 130629 h 947058"/>
                  <a:gd name="connsiteX8" fmla="*/ 446315 w 950513"/>
                  <a:gd name="connsiteY8" fmla="*/ 141515 h 947058"/>
                  <a:gd name="connsiteX9" fmla="*/ 576943 w 950513"/>
                  <a:gd name="connsiteY9" fmla="*/ 228600 h 947058"/>
                  <a:gd name="connsiteX10" fmla="*/ 609600 w 950513"/>
                  <a:gd name="connsiteY10" fmla="*/ 250372 h 947058"/>
                  <a:gd name="connsiteX11" fmla="*/ 642257 w 950513"/>
                  <a:gd name="connsiteY11" fmla="*/ 272143 h 947058"/>
                  <a:gd name="connsiteX12" fmla="*/ 664029 w 950513"/>
                  <a:gd name="connsiteY12" fmla="*/ 304800 h 947058"/>
                  <a:gd name="connsiteX13" fmla="*/ 696686 w 950513"/>
                  <a:gd name="connsiteY13" fmla="*/ 315686 h 947058"/>
                  <a:gd name="connsiteX14" fmla="*/ 751115 w 950513"/>
                  <a:gd name="connsiteY14" fmla="*/ 359229 h 947058"/>
                  <a:gd name="connsiteX15" fmla="*/ 762000 w 950513"/>
                  <a:gd name="connsiteY15" fmla="*/ 391886 h 947058"/>
                  <a:gd name="connsiteX16" fmla="*/ 783772 w 950513"/>
                  <a:gd name="connsiteY16" fmla="*/ 413658 h 947058"/>
                  <a:gd name="connsiteX17" fmla="*/ 805543 w 950513"/>
                  <a:gd name="connsiteY17" fmla="*/ 446315 h 947058"/>
                  <a:gd name="connsiteX18" fmla="*/ 816429 w 950513"/>
                  <a:gd name="connsiteY18" fmla="*/ 478972 h 947058"/>
                  <a:gd name="connsiteX19" fmla="*/ 859972 w 950513"/>
                  <a:gd name="connsiteY19" fmla="*/ 544286 h 947058"/>
                  <a:gd name="connsiteX20" fmla="*/ 881743 w 950513"/>
                  <a:gd name="connsiteY20" fmla="*/ 576943 h 947058"/>
                  <a:gd name="connsiteX21" fmla="*/ 903515 w 950513"/>
                  <a:gd name="connsiteY21" fmla="*/ 642258 h 947058"/>
                  <a:gd name="connsiteX22" fmla="*/ 914400 w 950513"/>
                  <a:gd name="connsiteY22" fmla="*/ 674915 h 947058"/>
                  <a:gd name="connsiteX23" fmla="*/ 936172 w 950513"/>
                  <a:gd name="connsiteY23" fmla="*/ 696686 h 947058"/>
                  <a:gd name="connsiteX24" fmla="*/ 947057 w 950513"/>
                  <a:gd name="connsiteY24" fmla="*/ 947058 h 9470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950513" h="947058">
                    <a:moveTo>
                      <a:pt x="0" y="0"/>
                    </a:moveTo>
                    <a:cubicBezTo>
                      <a:pt x="18143" y="7257"/>
                      <a:pt x="36951" y="13033"/>
                      <a:pt x="54429" y="21772"/>
                    </a:cubicBezTo>
                    <a:cubicBezTo>
                      <a:pt x="66131" y="27623"/>
                      <a:pt x="75384" y="37692"/>
                      <a:pt x="87086" y="43543"/>
                    </a:cubicBezTo>
                    <a:cubicBezTo>
                      <a:pt x="97349" y="48675"/>
                      <a:pt x="109480" y="49297"/>
                      <a:pt x="119743" y="54429"/>
                    </a:cubicBezTo>
                    <a:cubicBezTo>
                      <a:pt x="131445" y="60280"/>
                      <a:pt x="139608" y="73459"/>
                      <a:pt x="152400" y="76200"/>
                    </a:cubicBezTo>
                    <a:cubicBezTo>
                      <a:pt x="191589" y="84598"/>
                      <a:pt x="232229" y="83457"/>
                      <a:pt x="272143" y="87086"/>
                    </a:cubicBezTo>
                    <a:lnTo>
                      <a:pt x="370115" y="119743"/>
                    </a:lnTo>
                    <a:cubicBezTo>
                      <a:pt x="381001" y="123371"/>
                      <a:pt x="391640" y="127846"/>
                      <a:pt x="402772" y="130629"/>
                    </a:cubicBezTo>
                    <a:lnTo>
                      <a:pt x="446315" y="141515"/>
                    </a:lnTo>
                    <a:lnTo>
                      <a:pt x="576943" y="228600"/>
                    </a:lnTo>
                    <a:lnTo>
                      <a:pt x="609600" y="250372"/>
                    </a:lnTo>
                    <a:lnTo>
                      <a:pt x="642257" y="272143"/>
                    </a:lnTo>
                    <a:cubicBezTo>
                      <a:pt x="649514" y="283029"/>
                      <a:pt x="653813" y="296627"/>
                      <a:pt x="664029" y="304800"/>
                    </a:cubicBezTo>
                    <a:cubicBezTo>
                      <a:pt x="672989" y="311968"/>
                      <a:pt x="686423" y="310554"/>
                      <a:pt x="696686" y="315686"/>
                    </a:cubicBezTo>
                    <a:cubicBezTo>
                      <a:pt x="724148" y="329418"/>
                      <a:pt x="730866" y="338981"/>
                      <a:pt x="751115" y="359229"/>
                    </a:cubicBezTo>
                    <a:cubicBezTo>
                      <a:pt x="754743" y="370115"/>
                      <a:pt x="756097" y="382047"/>
                      <a:pt x="762000" y="391886"/>
                    </a:cubicBezTo>
                    <a:cubicBezTo>
                      <a:pt x="767280" y="400687"/>
                      <a:pt x="777361" y="405644"/>
                      <a:pt x="783772" y="413658"/>
                    </a:cubicBezTo>
                    <a:cubicBezTo>
                      <a:pt x="791945" y="423874"/>
                      <a:pt x="799692" y="434613"/>
                      <a:pt x="805543" y="446315"/>
                    </a:cubicBezTo>
                    <a:cubicBezTo>
                      <a:pt x="810675" y="456578"/>
                      <a:pt x="810856" y="468941"/>
                      <a:pt x="816429" y="478972"/>
                    </a:cubicBezTo>
                    <a:cubicBezTo>
                      <a:pt x="829136" y="501845"/>
                      <a:pt x="845458" y="522515"/>
                      <a:pt x="859972" y="544286"/>
                    </a:cubicBezTo>
                    <a:cubicBezTo>
                      <a:pt x="867229" y="555172"/>
                      <a:pt x="877606" y="564532"/>
                      <a:pt x="881743" y="576943"/>
                    </a:cubicBezTo>
                    <a:lnTo>
                      <a:pt x="903515" y="642258"/>
                    </a:lnTo>
                    <a:cubicBezTo>
                      <a:pt x="907144" y="653144"/>
                      <a:pt x="906286" y="666802"/>
                      <a:pt x="914400" y="674915"/>
                    </a:cubicBezTo>
                    <a:lnTo>
                      <a:pt x="936172" y="696686"/>
                    </a:lnTo>
                    <a:cubicBezTo>
                      <a:pt x="959865" y="815161"/>
                      <a:pt x="947057" y="732613"/>
                      <a:pt x="947057" y="947058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66" name="Group 65"/>
              <p:cNvGrpSpPr/>
              <p:nvPr/>
            </p:nvGrpSpPr>
            <p:grpSpPr>
              <a:xfrm>
                <a:off x="5250380" y="4953000"/>
                <a:ext cx="1760020" cy="1766435"/>
                <a:chOff x="5250380" y="4953000"/>
                <a:chExt cx="1760020" cy="1766435"/>
              </a:xfrm>
            </p:grpSpPr>
            <p:cxnSp>
              <p:nvCxnSpPr>
                <p:cNvPr id="62" name="Straight Arrow Connector 61"/>
                <p:cNvCxnSpPr/>
                <p:nvPr/>
              </p:nvCxnSpPr>
              <p:spPr>
                <a:xfrm flipH="1" flipV="1">
                  <a:off x="5250380" y="4953000"/>
                  <a:ext cx="399762" cy="1397103"/>
                </a:xfrm>
                <a:prstGeom prst="straightConnector1">
                  <a:avLst/>
                </a:prstGeom>
                <a:ln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3" name="TextBox 62"/>
                <p:cNvSpPr txBox="1"/>
                <p:nvPr/>
              </p:nvSpPr>
              <p:spPr>
                <a:xfrm>
                  <a:off x="5780314" y="6350103"/>
                  <a:ext cx="123008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 smtClean="0"/>
                    <a:t>Region II</a:t>
                  </a:r>
                  <a:endParaRPr lang="en-US" dirty="0"/>
                </a:p>
              </p:txBody>
            </p:sp>
          </p:grpSp>
        </p:grpSp>
      </p:grpSp>
      <p:sp>
        <p:nvSpPr>
          <p:cNvPr id="30" name="TextBox 29"/>
          <p:cNvSpPr txBox="1"/>
          <p:nvPr/>
        </p:nvSpPr>
        <p:spPr>
          <a:xfrm>
            <a:off x="381000" y="3982134"/>
            <a:ext cx="1676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If A is here, just go to e2</a:t>
            </a:r>
            <a:endParaRPr lang="en-US" dirty="0"/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1360714" y="4447318"/>
            <a:ext cx="1981200" cy="66302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533400" y="2906652"/>
            <a:ext cx="1905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If A is here, it can’t cross</a:t>
            </a:r>
            <a:endParaRPr lang="en-US" dirty="0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1905000" y="3124200"/>
            <a:ext cx="1941123" cy="10561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4851452" y="2447054"/>
            <a:ext cx="2395232" cy="99283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48343" y="5796105"/>
            <a:ext cx="2362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See Board for justifications and beyond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5041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But D doesn’t start on the 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D needs to go to a point on the line, that takes time!</a:t>
            </a:r>
          </a:p>
          <a:p>
            <a:endParaRPr lang="en-US" dirty="0"/>
          </a:p>
          <a:p>
            <a:r>
              <a:rPr lang="en-US" dirty="0" smtClean="0"/>
              <a:t>If D makes up his mind to go to a point p, he’d better reach that point before A reaches either Region I or Region II associated with p</a:t>
            </a:r>
          </a:p>
          <a:p>
            <a:endParaRPr lang="en-US" dirty="0"/>
          </a:p>
          <a:p>
            <a:r>
              <a:rPr lang="en-US" dirty="0" smtClean="0"/>
              <a:t>So, test point by point. Naïve, but still it’s 1D</a:t>
            </a:r>
          </a:p>
          <a:p>
            <a:r>
              <a:rPr lang="en-US" dirty="0" smtClean="0"/>
              <a:t>We will work very hard to be lazy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2151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Surprising Message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Only one point needs to be checked</a:t>
            </a:r>
          </a:p>
          <a:p>
            <a:endParaRPr lang="en-US" dirty="0"/>
          </a:p>
          <a:p>
            <a:r>
              <a:rPr lang="en-US" dirty="0" smtClean="0"/>
              <a:t>The point p on the shortest path such that:</a:t>
            </a:r>
          </a:p>
          <a:p>
            <a:pPr marL="457200" lvl="1" indent="0">
              <a:buNone/>
            </a:pPr>
            <a:r>
              <a:rPr lang="en-US" dirty="0" smtClean="0"/>
              <a:t>d(p, Region I) = d(p, Region II)</a:t>
            </a:r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r>
              <a:rPr lang="en-US" dirty="0" smtClean="0">
                <a:solidFill>
                  <a:srgbClr val="FF0000"/>
                </a:solidFill>
              </a:rPr>
              <a:t>Such a p uniquely exists, can be found quickly (via FMM) and if p doesn’t work, no other point works (see board).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 smtClean="0"/>
              <a:t>				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8959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Mo’s Law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presentation always takes longer than you think, even if you take Mo’s Law into account.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2920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is it surprising?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W</a:t>
            </a:r>
            <a:r>
              <a:rPr lang="en-US" dirty="0" smtClean="0"/>
              <a:t>hile D is moving towards the shortest path, D may want to take into account A’s actions(we’ve </a:t>
            </a:r>
            <a:r>
              <a:rPr lang="en-US" dirty="0"/>
              <a:t>seen examples before</a:t>
            </a:r>
            <a:r>
              <a:rPr lang="en-US" dirty="0" smtClean="0"/>
              <a:t>)</a:t>
            </a:r>
          </a:p>
          <a:p>
            <a:r>
              <a:rPr lang="en-US" dirty="0" smtClean="0"/>
              <a:t>But our strategy can be factored into 2 stages, the first stage is open-loop(resulting in straight lines)</a:t>
            </a:r>
          </a:p>
          <a:p>
            <a:r>
              <a:rPr lang="en-US" dirty="0" smtClean="0"/>
              <a:t>Our strategy is optimal for </a:t>
            </a:r>
            <a:r>
              <a:rPr lang="en-US" b="1" dirty="0" smtClean="0"/>
              <a:t>strongly defending </a:t>
            </a:r>
            <a:r>
              <a:rPr lang="en-US" dirty="0" smtClean="0"/>
              <a:t>a shortest path.(i.e. if it doesn’t work, no other strategy works) </a:t>
            </a:r>
          </a:p>
          <a:p>
            <a:r>
              <a:rPr lang="en-US" dirty="0" smtClean="0"/>
              <a:t>Our strategy may not be optimal for </a:t>
            </a:r>
            <a:r>
              <a:rPr lang="en-US" b="1" dirty="0" smtClean="0"/>
              <a:t>defending</a:t>
            </a:r>
            <a:r>
              <a:rPr lang="en-US" dirty="0" smtClean="0"/>
              <a:t> a path. (i.e. if it doesn’t work, others may still work)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3731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Observations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Once p reaches a shortest path, there’s no point for it to do anything else other than patrolling the path</a:t>
            </a:r>
          </a:p>
          <a:p>
            <a:r>
              <a:rPr lang="en-US" dirty="0" smtClean="0"/>
              <a:t>Hence, if a shortest path is strongly defendable, then any path past </a:t>
            </a:r>
            <a:r>
              <a:rPr lang="en-US" dirty="0" smtClean="0"/>
              <a:t>it (</a:t>
            </a:r>
            <a:r>
              <a:rPr lang="en-US" dirty="0" smtClean="0"/>
              <a:t>with respect to A) is strongly defendable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3264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Quantifying Conservatism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525963"/>
          </a:xfrm>
        </p:spPr>
        <p:txBody>
          <a:bodyPr/>
          <a:lstStyle/>
          <a:p>
            <a:r>
              <a:rPr lang="en-US" dirty="0" smtClean="0"/>
              <a:t>A path that is defendable but not strongly defendable (see board)</a:t>
            </a:r>
          </a:p>
          <a:p>
            <a:r>
              <a:rPr lang="en-US" dirty="0" smtClean="0"/>
              <a:t>So indeed, this is (a little bit) conservative </a:t>
            </a:r>
          </a:p>
          <a:p>
            <a:r>
              <a:rPr lang="en-US" dirty="0" smtClean="0"/>
              <a:t>How  do we quantify conservatism? What’s a good metric?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6234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305800" cy="1417638"/>
          </a:xfrm>
        </p:spPr>
        <p:txBody>
          <a:bodyPr>
            <a:normAutofit fontScale="90000"/>
          </a:bodyPr>
          <a:lstStyle/>
          <a:p>
            <a:r>
              <a:rPr lang="en-US" sz="3600" dirty="0" smtClean="0"/>
              <a:t>General Paradigm: Upper </a:t>
            </a:r>
            <a:r>
              <a:rPr lang="en-US" sz="3600" dirty="0"/>
              <a:t>and Lower </a:t>
            </a:r>
            <a:r>
              <a:rPr lang="en-US" sz="3600" dirty="0" smtClean="0"/>
              <a:t>Bounds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990601"/>
            <a:ext cx="8229600" cy="396240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An ideal way to quantify conservatism:</a:t>
            </a:r>
          </a:p>
          <a:p>
            <a:pPr marL="0" indent="0">
              <a:buNone/>
            </a:pPr>
            <a:r>
              <a:rPr lang="en-US" sz="2400" dirty="0" smtClean="0"/>
              <a:t>Compare how well our framework can do with how well the best framework can do  </a:t>
            </a:r>
          </a:p>
          <a:p>
            <a:r>
              <a:rPr lang="en-US" sz="2400" dirty="0" smtClean="0"/>
              <a:t>But:</a:t>
            </a:r>
          </a:p>
          <a:p>
            <a:pPr lvl="1"/>
            <a:r>
              <a:rPr lang="en-US" sz="2400" dirty="0" smtClean="0"/>
              <a:t>It’s computationally expensive to know how well our framework can do</a:t>
            </a:r>
          </a:p>
          <a:p>
            <a:pPr lvl="1"/>
            <a:r>
              <a:rPr lang="en-US" sz="2400" dirty="0" smtClean="0"/>
              <a:t>It’s  computationally expensive to know how well our framework can do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33400" y="4876800"/>
            <a:ext cx="838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Hence, we conservatively quantify our conservatism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62000" y="5562600"/>
            <a:ext cx="754380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sz="2800" dirty="0"/>
              <a:t>Compare how well at least our framework can do with how well at most the best framework can do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4087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Specifically In this Case: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1" indent="-342900">
              <a:buFont typeface="Arial" pitchFamily="34" charset="0"/>
              <a:buChar char="•"/>
            </a:pPr>
            <a:r>
              <a:rPr lang="en-US" dirty="0" smtClean="0"/>
              <a:t>Ideally, we want:</a:t>
            </a:r>
          </a:p>
          <a:p>
            <a:pPr marL="742950" lvl="2" indent="-342900">
              <a:buFont typeface="Courier New" pitchFamily="49" charset="0"/>
              <a:buChar char="o"/>
            </a:pPr>
            <a:r>
              <a:rPr lang="en-US" dirty="0"/>
              <a:t>T</a:t>
            </a:r>
            <a:r>
              <a:rPr lang="en-US" dirty="0" smtClean="0"/>
              <a:t>he set of all shortest paths strongly defendable using our method </a:t>
            </a:r>
          </a:p>
          <a:p>
            <a:pPr marL="742950" lvl="2" indent="-342900">
              <a:buFont typeface="Courier New" pitchFamily="49" charset="0"/>
              <a:buChar char="o"/>
            </a:pPr>
            <a:r>
              <a:rPr lang="en-US" dirty="0" smtClean="0"/>
              <a:t>The set of all paths defendable using HJI</a:t>
            </a:r>
            <a:endParaRPr lang="en-US" dirty="0"/>
          </a:p>
          <a:p>
            <a:pPr marL="457200" lvl="1" indent="-457200">
              <a:buFont typeface="Arial" pitchFamily="34" charset="0"/>
              <a:buChar char="•"/>
            </a:pPr>
            <a:r>
              <a:rPr lang="en-US" dirty="0" smtClean="0"/>
              <a:t>But if too computationally expensive:</a:t>
            </a:r>
          </a:p>
          <a:p>
            <a:pPr marL="857250" lvl="2" indent="-457200"/>
            <a:r>
              <a:rPr lang="en-US" dirty="0" smtClean="0"/>
              <a:t>The set  of all shortest paths strongly defendable using our method</a:t>
            </a:r>
          </a:p>
          <a:p>
            <a:pPr marL="857250" lvl="2" indent="-457200"/>
            <a:r>
              <a:rPr lang="en-US" dirty="0" err="1" smtClean="0"/>
              <a:t>Voronoi</a:t>
            </a:r>
            <a:r>
              <a:rPr lang="en-US" dirty="0" smtClean="0"/>
              <a:t> cell of the defender(i.e. if not in this set, then it’s guaranteed that a path is not defendable)(for convex cases, it’s exact)</a:t>
            </a:r>
          </a:p>
        </p:txBody>
      </p:sp>
    </p:spTree>
    <p:extLst>
      <p:ext uri="{BB962C8B-B14F-4D97-AF65-F5344CB8AC3E}">
        <p14:creationId xmlns:p14="http://schemas.microsoft.com/office/powerpoint/2010/main" val="3128285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Concrete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828800" y="2133600"/>
            <a:ext cx="6477000" cy="32766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/>
          <p:cNvCxnSpPr>
            <a:stCxn id="4" idx="0"/>
          </p:cNvCxnSpPr>
          <p:nvPr/>
        </p:nvCxnSpPr>
        <p:spPr>
          <a:xfrm>
            <a:off x="5067300" y="2133600"/>
            <a:ext cx="0" cy="3276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/>
          <p:nvPr/>
        </p:nvSpPr>
        <p:spPr>
          <a:xfrm>
            <a:off x="6553200" y="3581400"/>
            <a:ext cx="76200" cy="762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>
            <a:stCxn id="4" idx="0"/>
          </p:cNvCxnSpPr>
          <p:nvPr/>
        </p:nvCxnSpPr>
        <p:spPr>
          <a:xfrm>
            <a:off x="5067300" y="2133600"/>
            <a:ext cx="1790700" cy="3276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3657600" y="3597729"/>
            <a:ext cx="76200" cy="762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/>
          <p:cNvGrpSpPr/>
          <p:nvPr/>
        </p:nvGrpSpPr>
        <p:grpSpPr>
          <a:xfrm>
            <a:off x="6477000" y="1295400"/>
            <a:ext cx="2286000" cy="2133600"/>
            <a:chOff x="6477000" y="1295400"/>
            <a:chExt cx="2286000" cy="2133600"/>
          </a:xfrm>
        </p:grpSpPr>
        <p:cxnSp>
          <p:nvCxnSpPr>
            <p:cNvPr id="16" name="Straight Arrow Connector 15"/>
            <p:cNvCxnSpPr/>
            <p:nvPr/>
          </p:nvCxnSpPr>
          <p:spPr>
            <a:xfrm flipH="1">
              <a:off x="6988629" y="2362200"/>
              <a:ext cx="609600" cy="10668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6477000" y="1295400"/>
              <a:ext cx="228600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A shortest strongly defendable path induces a region</a:t>
              </a:r>
              <a:endParaRPr lang="en-US" dirty="0"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1219200" y="6248400"/>
            <a:ext cx="769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Conservative ration = area(union all such regions) / area(</a:t>
            </a:r>
            <a:r>
              <a:rPr lang="en-US" dirty="0" err="1" smtClean="0"/>
              <a:t>voronoi</a:t>
            </a:r>
            <a:r>
              <a:rPr lang="en-US" dirty="0" smtClean="0"/>
              <a:t> cell of D)</a:t>
            </a:r>
            <a:endParaRPr lang="en-US" dirty="0"/>
          </a:p>
        </p:txBody>
      </p:sp>
      <p:grpSp>
        <p:nvGrpSpPr>
          <p:cNvPr id="29" name="Group 28"/>
          <p:cNvGrpSpPr/>
          <p:nvPr/>
        </p:nvGrpSpPr>
        <p:grpSpPr>
          <a:xfrm>
            <a:off x="5067300" y="2133600"/>
            <a:ext cx="4724400" cy="3855498"/>
            <a:chOff x="5067300" y="2133600"/>
            <a:chExt cx="4724400" cy="3855498"/>
          </a:xfrm>
        </p:grpSpPr>
        <p:cxnSp>
          <p:nvCxnSpPr>
            <p:cNvPr id="23" name="Straight Connector 22"/>
            <p:cNvCxnSpPr/>
            <p:nvPr/>
          </p:nvCxnSpPr>
          <p:spPr>
            <a:xfrm flipV="1">
              <a:off x="5067300" y="2133600"/>
              <a:ext cx="1409700" cy="32766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8" name="Group 27"/>
            <p:cNvGrpSpPr/>
            <p:nvPr/>
          </p:nvGrpSpPr>
          <p:grpSpPr>
            <a:xfrm>
              <a:off x="5067300" y="4953000"/>
              <a:ext cx="4724400" cy="1036098"/>
              <a:chOff x="5067300" y="4953000"/>
              <a:chExt cx="4724400" cy="1036098"/>
            </a:xfrm>
          </p:grpSpPr>
          <p:cxnSp>
            <p:nvCxnSpPr>
              <p:cNvPr id="25" name="Straight Arrow Connector 24"/>
              <p:cNvCxnSpPr/>
              <p:nvPr/>
            </p:nvCxnSpPr>
            <p:spPr>
              <a:xfrm flipH="1" flipV="1">
                <a:off x="5962650" y="4953000"/>
                <a:ext cx="285750" cy="76200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TextBox 26"/>
              <p:cNvSpPr txBox="1"/>
              <p:nvPr/>
            </p:nvSpPr>
            <p:spPr>
              <a:xfrm>
                <a:off x="5067300" y="5619766"/>
                <a:ext cx="4724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another region induced</a:t>
                </a:r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43854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An algorithm for computing the ratio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Voronoi</a:t>
            </a:r>
            <a:r>
              <a:rPr lang="en-US" dirty="0" smtClean="0"/>
              <a:t> area is easy to compute</a:t>
            </a:r>
          </a:p>
          <a:p>
            <a:r>
              <a:rPr lang="en-US" dirty="0" smtClean="0"/>
              <a:t>A binary search-based method to compute the best strongly defendable path given an anchor point</a:t>
            </a:r>
          </a:p>
          <a:p>
            <a:r>
              <a:rPr lang="en-US" dirty="0" smtClean="0"/>
              <a:t>Choose another anchor point, do a binary search, but only in the </a:t>
            </a:r>
            <a:r>
              <a:rPr lang="en-US" dirty="0" smtClean="0"/>
              <a:t>remaining </a:t>
            </a:r>
            <a:r>
              <a:rPr lang="en-US" dirty="0" smtClean="0"/>
              <a:t>area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7706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Two-Player Reach-Avoid Games: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Use path defense to solve two-player reach-avoid games:</a:t>
            </a:r>
          </a:p>
          <a:p>
            <a:pPr lvl="1"/>
            <a:r>
              <a:rPr lang="en-US" dirty="0" smtClean="0"/>
              <a:t>The General Case</a:t>
            </a:r>
          </a:p>
          <a:p>
            <a:pPr lvl="1"/>
            <a:r>
              <a:rPr lang="en-US" dirty="0" smtClean="0"/>
              <a:t>Simply </a:t>
            </a:r>
            <a:r>
              <a:rPr lang="en-US" dirty="0"/>
              <a:t>connected domains</a:t>
            </a:r>
          </a:p>
          <a:p>
            <a:pPr lvl="1"/>
            <a:r>
              <a:rPr lang="en-US" dirty="0" smtClean="0"/>
              <a:t>Convex Domains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>
                <a:solidFill>
                  <a:srgbClr val="FF0000"/>
                </a:solidFill>
              </a:rPr>
              <a:t>We are able to say more and more about less and less</a:t>
            </a:r>
          </a:p>
        </p:txBody>
      </p:sp>
    </p:spTree>
    <p:extLst>
      <p:ext uri="{BB962C8B-B14F-4D97-AF65-F5344CB8AC3E}">
        <p14:creationId xmlns:p14="http://schemas.microsoft.com/office/powerpoint/2010/main" val="1530643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General Case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53000"/>
          </a:xfrm>
        </p:spPr>
        <p:txBody>
          <a:bodyPr/>
          <a:lstStyle/>
          <a:p>
            <a:r>
              <a:rPr lang="en-US" dirty="0" smtClean="0"/>
              <a:t>A General Scheme for Reach-Avoid:</a:t>
            </a:r>
          </a:p>
          <a:p>
            <a:pPr marL="0" indent="0">
              <a:buNone/>
            </a:pPr>
            <a:r>
              <a:rPr lang="en-US" dirty="0" smtClean="0"/>
              <a:t>Pick a path, test it, if it doesn’t work, try another one, until you get tired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How to quantify the conservatism?</a:t>
            </a:r>
          </a:p>
          <a:p>
            <a:pPr lvl="1"/>
            <a:r>
              <a:rPr lang="en-US" dirty="0" smtClean="0"/>
              <a:t>Given an initial condition of A, find the winning region for D under our framework</a:t>
            </a:r>
          </a:p>
          <a:p>
            <a:pPr lvl="1"/>
            <a:r>
              <a:rPr lang="en-US" dirty="0" smtClean="0"/>
              <a:t>Find the winning region for D using HJI</a:t>
            </a:r>
          </a:p>
          <a:p>
            <a:pPr lvl="1"/>
            <a:r>
              <a:rPr lang="en-US" dirty="0" smtClean="0"/>
              <a:t>Take </a:t>
            </a:r>
            <a:r>
              <a:rPr lang="en-US" smtClean="0"/>
              <a:t>the ratio (</a:t>
            </a:r>
            <a:r>
              <a:rPr lang="en-US" dirty="0" smtClean="0"/>
              <a:t>no simulation for HJI)</a:t>
            </a:r>
          </a:p>
          <a:p>
            <a:pPr lvl="1"/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018531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Simply Connected Domains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Still pick a path and test it, only need to test path that touches the target (and separates the attacker from the target, of course)</a:t>
            </a:r>
          </a:p>
          <a:p>
            <a:endParaRPr lang="en-US" dirty="0"/>
          </a:p>
          <a:p>
            <a:r>
              <a:rPr lang="en-US" dirty="0" smtClean="0"/>
              <a:t>Not true in general domains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725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Motivations (general and specific)</a:t>
            </a:r>
          </a:p>
          <a:p>
            <a:r>
              <a:rPr lang="en-US" dirty="0" smtClean="0"/>
              <a:t>Problem Formulation</a:t>
            </a:r>
          </a:p>
          <a:p>
            <a:r>
              <a:rPr lang="en-US" dirty="0" smtClean="0"/>
              <a:t>Path Defending</a:t>
            </a:r>
          </a:p>
          <a:p>
            <a:r>
              <a:rPr lang="en-US" dirty="0"/>
              <a:t>Quantifying Conservatism</a:t>
            </a:r>
          </a:p>
          <a:p>
            <a:endParaRPr lang="en-US" dirty="0" smtClean="0"/>
          </a:p>
          <a:p>
            <a:r>
              <a:rPr lang="en-US" dirty="0" smtClean="0"/>
              <a:t>Two-Player Reach-Avoid Games:</a:t>
            </a:r>
          </a:p>
          <a:p>
            <a:pPr lvl="1"/>
            <a:r>
              <a:rPr lang="en-US" dirty="0" smtClean="0"/>
              <a:t>The General Case</a:t>
            </a:r>
          </a:p>
          <a:p>
            <a:pPr lvl="1"/>
            <a:r>
              <a:rPr lang="en-US" dirty="0" smtClean="0"/>
              <a:t>Simply connected domains</a:t>
            </a:r>
          </a:p>
          <a:p>
            <a:pPr lvl="1"/>
            <a:r>
              <a:rPr lang="en-US" dirty="0" smtClean="0"/>
              <a:t>Convex Domains</a:t>
            </a:r>
          </a:p>
          <a:p>
            <a:r>
              <a:rPr lang="en-US" dirty="0" smtClean="0"/>
              <a:t>Simulations</a:t>
            </a:r>
          </a:p>
          <a:p>
            <a:r>
              <a:rPr lang="en-US" dirty="0" smtClean="0"/>
              <a:t>Multi-Player Reach-Avoid Games</a:t>
            </a:r>
          </a:p>
          <a:p>
            <a:r>
              <a:rPr lang="en-US" dirty="0" smtClean="0"/>
              <a:t>Conclusion and Future Work 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4569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Convex Domains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Completely Solved.</a:t>
            </a:r>
          </a:p>
          <a:p>
            <a:r>
              <a:rPr lang="en-US" dirty="0" smtClean="0"/>
              <a:t>Defender wins the game </a:t>
            </a:r>
            <a:r>
              <a:rPr lang="en-US" dirty="0" err="1" smtClean="0"/>
              <a:t>iff</a:t>
            </a:r>
            <a:r>
              <a:rPr lang="en-US" dirty="0" smtClean="0"/>
              <a:t> its </a:t>
            </a:r>
            <a:r>
              <a:rPr lang="en-US" dirty="0" err="1" smtClean="0"/>
              <a:t>voronoi</a:t>
            </a:r>
            <a:r>
              <a:rPr lang="en-US" dirty="0" smtClean="0"/>
              <a:t> cell intersects with the target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3255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Movie Time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65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ame 1 target right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762000" y="0"/>
            <a:ext cx="9144000" cy="6858000"/>
          </a:xfrm>
          <a:prstGeom prst="rect">
            <a:avLst/>
          </a:prstGeom>
        </p:spPr>
      </p:pic>
      <p:pic>
        <p:nvPicPr>
          <p:cNvPr id="6" name="Picture 2" descr="C:\Users\Mo\Dropbox\general open-loop\multiplayer hybrid games\fig\legend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3563" y="228600"/>
            <a:ext cx="2230437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7391400" y="1981200"/>
            <a:ext cx="1752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200 by 200 grid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4406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ame 1 target top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762000" y="0"/>
            <a:ext cx="9144000" cy="6858000"/>
          </a:xfrm>
          <a:prstGeom prst="rect">
            <a:avLst/>
          </a:prstGeom>
        </p:spPr>
      </p:pic>
      <p:pic>
        <p:nvPicPr>
          <p:cNvPr id="4" name="Picture 2" descr="C:\Users\Mo\Dropbox\general open-loop\multiplayer hybrid games\fig\legend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3563" y="228600"/>
            <a:ext cx="2230437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391400" y="1981200"/>
            <a:ext cx="1752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200 by 200 grid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437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ame 2 house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762000" y="-76200"/>
            <a:ext cx="9144000" cy="6858000"/>
          </a:xfrm>
          <a:prstGeom prst="rect">
            <a:avLst/>
          </a:prstGeom>
        </p:spPr>
      </p:pic>
      <p:pic>
        <p:nvPicPr>
          <p:cNvPr id="5" name="Picture 2" descr="C:\Users\Mo\Dropbox\general open-loop\multiplayer hybrid games\fig\legend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3563" y="228600"/>
            <a:ext cx="2230437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7391400" y="1981200"/>
            <a:ext cx="1752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200 by 200 grid</a:t>
            </a:r>
          </a:p>
          <a:p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676400" y="-152400"/>
            <a:ext cx="4876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FF0000"/>
                </a:solidFill>
              </a:rPr>
              <a:t>Jeremy’s House</a:t>
            </a:r>
            <a:endParaRPr lang="en-US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3254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ame 4 conservatism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13505" r="14714"/>
          <a:stretch/>
        </p:blipFill>
        <p:spPr>
          <a:xfrm>
            <a:off x="65762" y="-76200"/>
            <a:ext cx="6563638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391400" y="1981200"/>
            <a:ext cx="1752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200 by 200 grid</a:t>
            </a:r>
          </a:p>
          <a:p>
            <a:endParaRPr lang="en-US" dirty="0"/>
          </a:p>
          <a:p>
            <a:r>
              <a:rPr lang="en-US" dirty="0" smtClean="0"/>
              <a:t>83.4% of </a:t>
            </a:r>
            <a:r>
              <a:rPr lang="en-US" dirty="0" err="1" smtClean="0"/>
              <a:t>voronoi</a:t>
            </a:r>
            <a:r>
              <a:rPr lang="en-US" dirty="0" smtClean="0"/>
              <a:t> area is defendable</a:t>
            </a:r>
          </a:p>
          <a:p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60" t="20404" r="53354" b="50000"/>
          <a:stretch/>
        </p:blipFill>
        <p:spPr bwMode="auto">
          <a:xfrm>
            <a:off x="6330767" y="381000"/>
            <a:ext cx="2813233" cy="14659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48848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91400" y="1981200"/>
            <a:ext cx="1752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200 by 200 grid</a:t>
            </a:r>
          </a:p>
          <a:p>
            <a:endParaRPr lang="en-US" dirty="0"/>
          </a:p>
          <a:p>
            <a:r>
              <a:rPr lang="en-US" dirty="0" smtClean="0"/>
              <a:t>79.3% of </a:t>
            </a:r>
            <a:r>
              <a:rPr lang="en-US" dirty="0" err="1" smtClean="0"/>
              <a:t>voronoi</a:t>
            </a:r>
            <a:r>
              <a:rPr lang="en-US" dirty="0" smtClean="0"/>
              <a:t> area is defendable</a:t>
            </a:r>
          </a:p>
          <a:p>
            <a:endParaRPr lang="en-US" dirty="0"/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60" t="20404" r="53354" b="50000"/>
          <a:stretch/>
        </p:blipFill>
        <p:spPr bwMode="auto">
          <a:xfrm>
            <a:off x="6330767" y="381000"/>
            <a:ext cx="2813233" cy="14659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533400"/>
            <a:ext cx="6314256" cy="5638800"/>
            <a:chOff x="0" y="533400"/>
            <a:chExt cx="6314256" cy="5638800"/>
          </a:xfrm>
        </p:grpSpPr>
        <p:pic>
          <p:nvPicPr>
            <p:cNvPr id="8" name="OLgame conservatism.wmv">
              <a:hlinkClick r:id="" action="ppaction://media"/>
            </p:cNvPr>
            <p:cNvPicPr>
              <a:picLocks noChangeAspect="1"/>
            </p:cNvPicPr>
            <p:nvPr>
              <a:videoFile r:link="rId2"/>
              <p:extLst>
                <p:ext uri="{DAA4B4D4-6D71-4841-9C94-3DE7FCFB9230}">
                  <p14:media xmlns:p14="http://schemas.microsoft.com/office/powerpoint/2010/main" r:embed="rId1"/>
                </p:ext>
              </p:extLst>
            </p:nvPr>
          </p:nvPicPr>
          <p:blipFill rotWithShape="1">
            <a:blip r:embed="rId5"/>
            <a:srcRect l="7683" r="8333"/>
            <a:stretch/>
          </p:blipFill>
          <p:spPr>
            <a:xfrm>
              <a:off x="0" y="533400"/>
              <a:ext cx="6314256" cy="5638800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>
              <a:off x="381000" y="914400"/>
              <a:ext cx="5867400" cy="4648200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04817220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ersonGame conservatism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8333" r="7968"/>
          <a:stretch/>
        </p:blipFill>
        <p:spPr>
          <a:xfrm>
            <a:off x="0" y="0"/>
            <a:ext cx="7653403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391400" y="1981200"/>
            <a:ext cx="1752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200 by 200 grid</a:t>
            </a:r>
          </a:p>
          <a:p>
            <a:endParaRPr lang="en-US" dirty="0"/>
          </a:p>
          <a:p>
            <a:r>
              <a:rPr lang="en-US" dirty="0" smtClean="0"/>
              <a:t>83.2% of </a:t>
            </a:r>
            <a:r>
              <a:rPr lang="en-US" dirty="0" err="1" smtClean="0"/>
              <a:t>voronoi</a:t>
            </a:r>
            <a:r>
              <a:rPr lang="en-US" dirty="0" smtClean="0"/>
              <a:t> area is defendable</a:t>
            </a:r>
          </a:p>
          <a:p>
            <a:endParaRPr lang="en-US" dirty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60" t="20404" r="53354" b="50000"/>
          <a:stretch/>
        </p:blipFill>
        <p:spPr bwMode="auto">
          <a:xfrm>
            <a:off x="6330767" y="381000"/>
            <a:ext cx="2813233" cy="14659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28356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Multi-Player Reach-Avoid Games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 smtClean="0"/>
                  <a:t>Construct a bipartite graph as follows:</a:t>
                </a:r>
              </a:p>
              <a:p>
                <a:pPr lvl="1"/>
                <a:r>
                  <a:rPr lang="en-US" dirty="0" smtClean="0"/>
                  <a:t>2 sets of nodes: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i="1" dirty="0" smtClean="0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dirty="0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 dirty="0" smtClean="0">
                                <a:latin typeface="Cambria Math"/>
                              </a:rPr>
                              <m:t>𝐷</m:t>
                            </m:r>
                          </m:e>
                          <m:sub>
                            <m:r>
                              <a:rPr lang="en-US" i="1" dirty="0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i="1" dirty="0" smtClean="0">
                            <a:latin typeface="Cambria Math"/>
                          </a:rPr>
                          <m:t>, </m:t>
                        </m:r>
                        <m:sSub>
                          <m:sSubPr>
                            <m:ctrlPr>
                              <a:rPr lang="en-US" i="1" dirty="0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 dirty="0" smtClean="0">
                                <a:latin typeface="Cambria Math"/>
                              </a:rPr>
                              <m:t>𝐷</m:t>
                            </m:r>
                          </m:e>
                          <m:sub>
                            <m:r>
                              <a:rPr lang="en-US" i="1" dirty="0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  <m:r>
                          <a:rPr lang="en-US" i="1" dirty="0" smtClean="0">
                            <a:latin typeface="Cambria Math"/>
                          </a:rPr>
                          <m:t>, … </m:t>
                        </m:r>
                        <m:sSub>
                          <m:sSubPr>
                            <m:ctrlPr>
                              <a:rPr lang="en-US" i="1" dirty="0" err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 dirty="0" err="1" smtClean="0">
                                <a:latin typeface="Cambria Math"/>
                              </a:rPr>
                              <m:t>𝐷</m:t>
                            </m:r>
                          </m:e>
                          <m:sub>
                            <m:r>
                              <a:rPr lang="en-US" i="1" dirty="0" err="1" smtClean="0">
                                <a:latin typeface="Cambria Math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i="1" dirty="0" smtClean="0">
                        <a:latin typeface="Cambria Math"/>
                      </a:rPr>
                      <m:t> </m:t>
                    </m:r>
                  </m:oMath>
                </a14:m>
                <a:r>
                  <a:rPr lang="en-US" dirty="0" smtClean="0"/>
                  <a:t>and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i="1" dirty="0" smtClean="0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dirty="0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 dirty="0" smtClean="0">
                                <a:latin typeface="Cambria Math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 dirty="0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i="1" dirty="0" smtClean="0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i="1" dirty="0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 dirty="0" smtClean="0">
                                <a:latin typeface="Cambria Math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 dirty="0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  <m:r>
                          <a:rPr lang="en-US" i="1" dirty="0" smtClean="0">
                            <a:latin typeface="Cambria Math"/>
                          </a:rPr>
                          <m:t>,… </m:t>
                        </m:r>
                        <m:sSub>
                          <m:sSubPr>
                            <m:ctrlPr>
                              <a:rPr lang="en-US" i="1" dirty="0" err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 dirty="0" err="1" smtClean="0">
                                <a:latin typeface="Cambria Math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 dirty="0" err="1" smtClean="0">
                                <a:latin typeface="Cambria Math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endParaRPr lang="en-US" dirty="0" smtClean="0"/>
              </a:p>
              <a:p>
                <a:pPr lvl="1"/>
                <a:r>
                  <a:rPr lang="en-US" dirty="0" smtClean="0"/>
                  <a:t>For each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/>
                          </a:rPr>
                          <m:t>𝐷</m:t>
                        </m:r>
                      </m:e>
                      <m:sub>
                        <m:r>
                          <a:rPr lang="en-US" i="1" dirty="0" smtClean="0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 smtClean="0"/>
                  <a:t>, test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/>
                          </a:rPr>
                          <m:t>𝐷</m:t>
                        </m:r>
                      </m:e>
                      <m:sub>
                        <m:r>
                          <a:rPr lang="en-US" i="1" dirty="0" smtClean="0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 smtClean="0"/>
                  <a:t> can defend the target for every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/>
                          </a:rPr>
                          <m:t>𝐴</m:t>
                        </m:r>
                      </m:e>
                      <m:sub>
                        <m:r>
                          <a:rPr lang="en-US" i="1" dirty="0" smtClean="0">
                            <a:latin typeface="Cambria Math"/>
                          </a:rPr>
                          <m:t>𝑗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 smtClean="0"/>
                  <a:t>If yes, draw an edge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/>
                          </a:rPr>
                          <m:t>𝐷</m:t>
                        </m:r>
                      </m:e>
                      <m:sub>
                        <m:r>
                          <a:rPr lang="en-US" i="1" dirty="0" smtClean="0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 smtClean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/>
                          </a:rPr>
                          <m:t>𝐴</m:t>
                        </m:r>
                      </m:e>
                      <m:sub>
                        <m:r>
                          <a:rPr lang="en-US" i="1" dirty="0" smtClean="0">
                            <a:latin typeface="Cambria Math"/>
                          </a:rPr>
                          <m:t>𝑗</m:t>
                        </m:r>
                      </m:sub>
                    </m:sSub>
                  </m:oMath>
                </a14:m>
                <a:endParaRPr lang="en-US" dirty="0" smtClean="0"/>
              </a:p>
              <a:p>
                <a:pPr lvl="1"/>
                <a:r>
                  <a:rPr lang="en-US" dirty="0" smtClean="0"/>
                  <a:t>Run any matching algorithm(e.g. </a:t>
                </a:r>
                <a:r>
                  <a:rPr lang="en-US" b="1" dirty="0" err="1" smtClean="0"/>
                  <a:t>Hopcroft</a:t>
                </a:r>
                <a:r>
                  <a:rPr lang="en-US" b="1" dirty="0" smtClean="0"/>
                  <a:t>–Karp algorithm</a:t>
                </a:r>
                <a:r>
                  <a:rPr lang="en-US" dirty="0" smtClean="0"/>
                  <a:t>) to find a maximum matching</a:t>
                </a:r>
              </a:p>
              <a:p>
                <a:pPr lvl="1"/>
                <a:r>
                  <a:rPr lang="en-US" b="1" dirty="0" err="1"/>
                  <a:t>Hopcroft</a:t>
                </a:r>
                <a:r>
                  <a:rPr lang="en-US" b="1" dirty="0"/>
                  <a:t>–Karp algorithm </a:t>
                </a:r>
                <a:r>
                  <a:rPr lang="en-US" dirty="0"/>
                  <a:t>r</a:t>
                </a:r>
                <a:r>
                  <a:rPr lang="en-US" dirty="0" smtClean="0"/>
                  <a:t>uns in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𝑂</m:t>
                    </m:r>
                    <m:r>
                      <a:rPr lang="en-US" i="1" dirty="0" smtClean="0">
                        <a:latin typeface="Cambria Math"/>
                      </a:rPr>
                      <m:t>(</m:t>
                    </m:r>
                    <m:rad>
                      <m:radPr>
                        <m:degHide m:val="on"/>
                        <m:ctrlPr>
                          <a:rPr lang="en-US" b="0" i="1" dirty="0" smtClean="0">
                            <a:latin typeface="Cambria Math"/>
                          </a:rPr>
                        </m:ctrlPr>
                      </m:radPr>
                      <m:deg/>
                      <m:e>
                        <m:r>
                          <a:rPr lang="en-US" b="0" i="1" dirty="0" smtClean="0">
                            <a:latin typeface="Cambria Math"/>
                          </a:rPr>
                          <m:t>𝑉</m:t>
                        </m:r>
                      </m:e>
                    </m:rad>
                    <m:r>
                      <a:rPr lang="en-US" i="1" dirty="0" smtClean="0">
                        <a:latin typeface="Cambria Math"/>
                      </a:rPr>
                      <m:t>𝐸</m:t>
                    </m:r>
                    <m:r>
                      <a:rPr lang="en-US" i="1" dirty="0" smtClean="0">
                        <a:latin typeface="Cambria Math"/>
                      </a:rPr>
                      <m:t>) </m:t>
                    </m:r>
                  </m:oMath>
                </a14:m>
                <a:r>
                  <a:rPr lang="en-US" dirty="0" smtClean="0"/>
                  <a:t>time in the worse case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630" t="-2830" r="-815" b="-37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61705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Grand Vision Achieved here?</a:t>
            </a:r>
          </a:p>
          <a:p>
            <a:pPr lvl="1"/>
            <a:r>
              <a:rPr lang="en-US" dirty="0" smtClean="0"/>
              <a:t>Robust </a:t>
            </a:r>
            <a:r>
              <a:rPr lang="en-US" dirty="0"/>
              <a:t>to formulations</a:t>
            </a:r>
          </a:p>
          <a:p>
            <a:pPr lvl="1"/>
            <a:r>
              <a:rPr lang="en-US" dirty="0"/>
              <a:t>Not really conservative(and conservatism quantifiable)</a:t>
            </a:r>
          </a:p>
          <a:p>
            <a:pPr lvl="1"/>
            <a:r>
              <a:rPr lang="en-US" dirty="0"/>
              <a:t>Compatible with </a:t>
            </a:r>
            <a:r>
              <a:rPr lang="en-US" dirty="0" smtClean="0"/>
              <a:t>the open-loop framework</a:t>
            </a:r>
            <a:endParaRPr lang="en-US" dirty="0"/>
          </a:p>
          <a:p>
            <a:pPr lvl="1"/>
            <a:r>
              <a:rPr lang="en-US" dirty="0"/>
              <a:t>Computationally Efficient  and Scalable </a:t>
            </a:r>
            <a:endParaRPr lang="en-US" dirty="0" smtClean="0"/>
          </a:p>
          <a:p>
            <a:pPr lvl="1"/>
            <a:r>
              <a:rPr lang="en-US" dirty="0"/>
              <a:t>Provide extra insights that HJI does not provide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2335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General Motivation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Differential games: characterized by HJI</a:t>
            </a:r>
          </a:p>
          <a:p>
            <a:r>
              <a:rPr lang="en-US" dirty="0" smtClean="0"/>
              <a:t>A Grand Vision: A framework to “approximately solve” a differential game without solving the full HJI</a:t>
            </a:r>
          </a:p>
          <a:p>
            <a:r>
              <a:rPr lang="en-US" dirty="0"/>
              <a:t>Provide a general framework that is:</a:t>
            </a:r>
          </a:p>
          <a:p>
            <a:pPr lvl="1"/>
            <a:r>
              <a:rPr lang="en-US" dirty="0"/>
              <a:t>Robust to formulations</a:t>
            </a:r>
          </a:p>
          <a:p>
            <a:pPr lvl="1"/>
            <a:r>
              <a:rPr lang="en-US" dirty="0"/>
              <a:t>Not really </a:t>
            </a:r>
            <a:r>
              <a:rPr lang="en-US" dirty="0" smtClean="0"/>
              <a:t>conservative (</a:t>
            </a:r>
            <a:r>
              <a:rPr lang="en-US" dirty="0"/>
              <a:t>and conservatism quantifiable)</a:t>
            </a:r>
          </a:p>
          <a:p>
            <a:pPr lvl="1"/>
            <a:r>
              <a:rPr lang="en-US" dirty="0"/>
              <a:t>Compatible with </a:t>
            </a:r>
            <a:r>
              <a:rPr lang="en-US" dirty="0" smtClean="0"/>
              <a:t>other frameworks</a:t>
            </a:r>
            <a:endParaRPr lang="en-US" dirty="0"/>
          </a:p>
          <a:p>
            <a:pPr lvl="1"/>
            <a:r>
              <a:rPr lang="en-US" dirty="0"/>
              <a:t>Computationally Efficient  and </a:t>
            </a:r>
            <a:r>
              <a:rPr lang="en-US" dirty="0" smtClean="0"/>
              <a:t>Scalable</a:t>
            </a:r>
          </a:p>
          <a:p>
            <a:pPr lvl="1"/>
            <a:r>
              <a:rPr lang="en-US" dirty="0" smtClean="0"/>
              <a:t>(Provide </a:t>
            </a:r>
            <a:r>
              <a:rPr lang="en-US" dirty="0" smtClean="0"/>
              <a:t>extra insights that HJI does not </a:t>
            </a:r>
            <a:r>
              <a:rPr lang="en-US" dirty="0" smtClean="0"/>
              <a:t>provide)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288063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Future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305800" cy="49530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Theoretical structure of the strongly defendable regions (connectivity? convexity?...)</a:t>
            </a:r>
          </a:p>
          <a:p>
            <a:r>
              <a:rPr lang="en-US" dirty="0" smtClean="0"/>
              <a:t>Incorporating More Complex Dynamics (Reeds </a:t>
            </a:r>
            <a:r>
              <a:rPr lang="en-US" dirty="0" err="1" smtClean="0"/>
              <a:t>Shepp</a:t>
            </a:r>
            <a:r>
              <a:rPr lang="en-US" dirty="0" smtClean="0"/>
              <a:t> Car, </a:t>
            </a:r>
            <a:r>
              <a:rPr lang="en-US" dirty="0" err="1" smtClean="0"/>
              <a:t>Dubin’s</a:t>
            </a:r>
            <a:r>
              <a:rPr lang="en-US" dirty="0" smtClean="0"/>
              <a:t> Car)</a:t>
            </a:r>
          </a:p>
          <a:p>
            <a:r>
              <a:rPr lang="en-US" dirty="0" smtClean="0"/>
              <a:t>More cooperation between defenders(i.e. what if no perfect matching exists?)</a:t>
            </a:r>
          </a:p>
          <a:p>
            <a:r>
              <a:rPr lang="en-US" dirty="0" smtClean="0"/>
              <a:t>Imbalanced team with more attackers than defenders</a:t>
            </a:r>
          </a:p>
          <a:p>
            <a:r>
              <a:rPr lang="en-US" dirty="0" smtClean="0"/>
              <a:t>Suggestions? + Many many more…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6424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Specific Motivation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are all bored with Open-Loop</a:t>
            </a:r>
            <a:endParaRPr lang="en-US" dirty="0"/>
          </a:p>
        </p:txBody>
      </p:sp>
      <p:pic>
        <p:nvPicPr>
          <p:cNvPr id="1026" name="Picture 2" descr="C:\Users\zhengyuanzhou\Dropbox\With Shih-Yuan\fig_for_Z\domai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0543" y="2362200"/>
            <a:ext cx="3302000" cy="330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2215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8229600" cy="1143000"/>
          </a:xfrm>
        </p:spPr>
        <p:txBody>
          <a:bodyPr/>
          <a:lstStyle/>
          <a:p>
            <a:r>
              <a:rPr lang="en-US" dirty="0" smtClean="0"/>
              <a:t>Problem Formulation</a:t>
            </a:r>
            <a:endParaRPr lang="en-US" dirty="0"/>
          </a:p>
        </p:txBody>
      </p:sp>
      <p:grpSp>
        <p:nvGrpSpPr>
          <p:cNvPr id="19" name="Group 18"/>
          <p:cNvGrpSpPr/>
          <p:nvPr/>
        </p:nvGrpSpPr>
        <p:grpSpPr>
          <a:xfrm>
            <a:off x="1055914" y="1594756"/>
            <a:ext cx="6770915" cy="4568159"/>
            <a:chOff x="1055914" y="1594756"/>
            <a:chExt cx="6770915" cy="4568159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133"/>
            <a:stretch/>
          </p:blipFill>
          <p:spPr bwMode="auto">
            <a:xfrm>
              <a:off x="1055914" y="1594756"/>
              <a:ext cx="6770915" cy="45681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" name="TextBox 13"/>
            <p:cNvSpPr txBox="1"/>
            <p:nvPr/>
          </p:nvSpPr>
          <p:spPr>
            <a:xfrm>
              <a:off x="2476500" y="2853621"/>
              <a:ext cx="571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A2</a:t>
              </a:r>
              <a:endParaRPr lang="en-US" dirty="0"/>
            </a:p>
          </p:txBody>
        </p:sp>
        <p:sp>
          <p:nvSpPr>
            <p:cNvPr id="5" name="Oval 4"/>
            <p:cNvSpPr/>
            <p:nvPr/>
          </p:nvSpPr>
          <p:spPr>
            <a:xfrm>
              <a:off x="5562600" y="3810000"/>
              <a:ext cx="457200" cy="228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/>
            <p:cNvSpPr/>
            <p:nvPr/>
          </p:nvSpPr>
          <p:spPr>
            <a:xfrm>
              <a:off x="1371600" y="1861457"/>
              <a:ext cx="76200" cy="762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7620000" y="1899557"/>
              <a:ext cx="76200" cy="762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2819400" y="3124200"/>
              <a:ext cx="76200" cy="762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1714500" y="4953000"/>
              <a:ext cx="76200" cy="762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4876800" y="5334000"/>
              <a:ext cx="76200" cy="762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4876800" y="2514600"/>
              <a:ext cx="76200" cy="762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480457" y="1698953"/>
              <a:ext cx="685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A1</a:t>
              </a:r>
              <a:endParaRPr 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218589" y="1975757"/>
              <a:ext cx="4776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A3</a:t>
              </a:r>
              <a:endParaRPr 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823357" y="4953000"/>
              <a:ext cx="685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D</a:t>
              </a:r>
              <a:r>
                <a:rPr lang="en-US" dirty="0" smtClean="0"/>
                <a:t>1</a:t>
              </a:r>
              <a:endParaRPr lang="en-US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431165" y="5187434"/>
              <a:ext cx="685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D</a:t>
              </a:r>
              <a:r>
                <a:rPr lang="en-US" dirty="0"/>
                <a:t>2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4610100" y="2118836"/>
              <a:ext cx="685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D3</a:t>
              </a:r>
              <a:endParaRPr 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795162" y="4016829"/>
              <a:ext cx="2968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810718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does the general vision apply?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5105400" cy="4495801"/>
          </a:xfrm>
        </p:spPr>
        <p:txBody>
          <a:bodyPr/>
          <a:lstStyle/>
          <a:p>
            <a:r>
              <a:rPr lang="en-US" dirty="0" smtClean="0"/>
              <a:t>a general framework:</a:t>
            </a:r>
          </a:p>
          <a:p>
            <a:pPr lvl="1"/>
            <a:r>
              <a:rPr lang="en-US" dirty="0" smtClean="0"/>
              <a:t>Robust to formulations</a:t>
            </a:r>
          </a:p>
          <a:p>
            <a:pPr lvl="1"/>
            <a:r>
              <a:rPr lang="en-US" dirty="0" smtClean="0"/>
              <a:t>Not really conservative (and conservatism quantifiable)</a:t>
            </a:r>
          </a:p>
          <a:p>
            <a:pPr lvl="1"/>
            <a:r>
              <a:rPr lang="en-US" dirty="0" smtClean="0"/>
              <a:t>Compatible with open-loop</a:t>
            </a:r>
          </a:p>
          <a:p>
            <a:pPr lvl="1"/>
            <a:r>
              <a:rPr lang="en-US" dirty="0" smtClean="0"/>
              <a:t>Computationally Efficient  and Scalable </a:t>
            </a:r>
          </a:p>
          <a:p>
            <a:pPr lvl="1"/>
            <a:r>
              <a:rPr lang="en-US" dirty="0" smtClean="0"/>
              <a:t>(Provide </a:t>
            </a:r>
            <a:r>
              <a:rPr lang="en-US" dirty="0"/>
              <a:t>extra insights that HJI does not </a:t>
            </a:r>
            <a:r>
              <a:rPr lang="en-US" dirty="0" smtClean="0"/>
              <a:t>provide)</a:t>
            </a:r>
            <a:endParaRPr lang="en-US" dirty="0"/>
          </a:p>
          <a:p>
            <a:pPr lvl="1"/>
            <a:endParaRPr lang="en-US" dirty="0" smtClean="0"/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7068" y="2090057"/>
            <a:ext cx="3082132" cy="2077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91137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 dirty="0" smtClean="0"/>
              <a:t>Path Defense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382000" cy="5715000"/>
          </a:xfrm>
        </p:spPr>
        <p:txBody>
          <a:bodyPr/>
          <a:lstStyle/>
          <a:p>
            <a:r>
              <a:rPr lang="en-US" dirty="0" smtClean="0"/>
              <a:t>Observation: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Inspiration: path defense from Pursuit-Evasion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4953000" y="4234543"/>
            <a:ext cx="2514600" cy="2514600"/>
            <a:chOff x="4114800" y="4114800"/>
            <a:chExt cx="2514600" cy="2514600"/>
          </a:xfrm>
        </p:grpSpPr>
        <p:pic>
          <p:nvPicPr>
            <p:cNvPr id="4" name="Picture 2" descr="C:\Users\zhengyuanzhou\Dropbox\With Shih-Yuan\fig_for_Z\domain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14800" y="4114800"/>
              <a:ext cx="2514600" cy="2514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6" name="Straight Connector 5"/>
            <p:cNvCxnSpPr/>
            <p:nvPr/>
          </p:nvCxnSpPr>
          <p:spPr>
            <a:xfrm flipH="1">
              <a:off x="5943600" y="4876800"/>
              <a:ext cx="685800" cy="17526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990600"/>
            <a:ext cx="2514600" cy="25351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64246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Guarding a Path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path is </a:t>
            </a:r>
            <a:r>
              <a:rPr lang="en-US" b="1" dirty="0" smtClean="0"/>
              <a:t>guardable</a:t>
            </a:r>
            <a:r>
              <a:rPr lang="en-US" dirty="0" smtClean="0"/>
              <a:t> if after a finite amount of time, the defender can ensure that the attacker will not cross the path ever again</a:t>
            </a:r>
          </a:p>
          <a:p>
            <a:endParaRPr lang="en-US" dirty="0"/>
          </a:p>
          <a:p>
            <a:r>
              <a:rPr lang="en-US" dirty="0" smtClean="0"/>
              <a:t>Note the “after a finite amount of time”!</a:t>
            </a:r>
          </a:p>
          <a:p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875066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1122</TotalTime>
  <Words>1585</Words>
  <Application>Microsoft Office PowerPoint</Application>
  <PresentationFormat>On-screen Show (4:3)</PresentationFormat>
  <Paragraphs>224</Paragraphs>
  <Slides>40</Slides>
  <Notes>0</Notes>
  <HiddenSlides>0</HiddenSlides>
  <MMClips>6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1" baseType="lpstr">
      <vt:lpstr>Office Theme</vt:lpstr>
      <vt:lpstr>Multi-Player Reach-Avoid Games</vt:lpstr>
      <vt:lpstr>Mo’s Law</vt:lpstr>
      <vt:lpstr>Outline</vt:lpstr>
      <vt:lpstr>General Motivation</vt:lpstr>
      <vt:lpstr>Specific Motivation</vt:lpstr>
      <vt:lpstr>Problem Formulation</vt:lpstr>
      <vt:lpstr>How does the general vision apply?</vt:lpstr>
      <vt:lpstr>Path Defense</vt:lpstr>
      <vt:lpstr>Guarding a Path</vt:lpstr>
      <vt:lpstr>How to Guard a Path</vt:lpstr>
      <vt:lpstr>But Guarding is not Enough</vt:lpstr>
      <vt:lpstr>But No, No HJI</vt:lpstr>
      <vt:lpstr>Let’s consider shortest paths</vt:lpstr>
      <vt:lpstr>It looks complicated</vt:lpstr>
      <vt:lpstr>The Optimal Strategy is Factorizable</vt:lpstr>
      <vt:lpstr>Defending a shortest path </vt:lpstr>
      <vt:lpstr>A can cross iff A is either in Region I or Region II </vt:lpstr>
      <vt:lpstr>But D doesn’t start on the line</vt:lpstr>
      <vt:lpstr>A Surprising Message</vt:lpstr>
      <vt:lpstr>Why is it surprising?</vt:lpstr>
      <vt:lpstr>Other Observations</vt:lpstr>
      <vt:lpstr>Quantifying Conservatism </vt:lpstr>
      <vt:lpstr>General Paradigm: Upper and Lower Bounds </vt:lpstr>
      <vt:lpstr>Specifically In this Case:</vt:lpstr>
      <vt:lpstr>A Concrete Example</vt:lpstr>
      <vt:lpstr>An algorithm for computing the ratio</vt:lpstr>
      <vt:lpstr>Two-Player Reach-Avoid Games: </vt:lpstr>
      <vt:lpstr>The General Case </vt:lpstr>
      <vt:lpstr>Simply Connected Domains</vt:lpstr>
      <vt:lpstr>Convex Domains</vt:lpstr>
      <vt:lpstr>Movie Time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Multi-Player Reach-Avoid Games</vt:lpstr>
      <vt:lpstr>Conclusion</vt:lpstr>
      <vt:lpstr> Future Work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HSL</dc:creator>
  <cp:lastModifiedBy>zhengyuanzhou</cp:lastModifiedBy>
  <cp:revision>76</cp:revision>
  <dcterms:created xsi:type="dcterms:W3CDTF">2006-08-16T00:00:00Z</dcterms:created>
  <dcterms:modified xsi:type="dcterms:W3CDTF">2013-06-05T20:57:29Z</dcterms:modified>
</cp:coreProperties>
</file>